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4" r:id="rId1"/>
  </p:sldMasterIdLst>
  <p:notesMasterIdLst>
    <p:notesMasterId r:id="rId54"/>
  </p:notesMasterIdLst>
  <p:sldIdLst>
    <p:sldId id="258" r:id="rId2"/>
    <p:sldId id="259" r:id="rId3"/>
    <p:sldId id="260"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705388-C61E-4A1B-9296-A4BECC046FC3}" v="155" dt="2023-01-09T07:37:44.3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varScale="1">
        <p:scale>
          <a:sx n="77" d="100"/>
          <a:sy n="77" d="100"/>
        </p:scale>
        <p:origin x="260"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429606-0CBD-4B8C-A5E5-BCDFEEC9B7B7}" type="datetimeFigureOut">
              <a:rPr lang="en-IN" smtClean="0"/>
              <a:t>19-02-2024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7E7353-C407-4336-9BA8-F379A5A87807}" type="slidenum">
              <a:rPr lang="en-IN" smtClean="0"/>
              <a:t>‹#›</a:t>
            </a:fld>
            <a:endParaRPr lang="en-IN"/>
          </a:p>
        </p:txBody>
      </p:sp>
    </p:spTree>
    <p:extLst>
      <p:ext uri="{BB962C8B-B14F-4D97-AF65-F5344CB8AC3E}">
        <p14:creationId xmlns:p14="http://schemas.microsoft.com/office/powerpoint/2010/main" val="247715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5E1570D-9913-4CD4-9582-46528E8E1F26}" type="datetimeFigureOut">
              <a:rPr lang="en-IN" smtClean="0"/>
              <a:t>19-02-2024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FE97E2-9DDA-4A6D-BCBC-8A718758E428}" type="slidenum">
              <a:rPr lang="en-IN" smtClean="0"/>
              <a:t>‹#›</a:t>
            </a:fld>
            <a:endParaRPr lang="en-IN"/>
          </a:p>
        </p:txBody>
      </p:sp>
    </p:spTree>
    <p:extLst>
      <p:ext uri="{BB962C8B-B14F-4D97-AF65-F5344CB8AC3E}">
        <p14:creationId xmlns:p14="http://schemas.microsoft.com/office/powerpoint/2010/main" val="25641309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E1570D-9913-4CD4-9582-46528E8E1F26}" type="datetimeFigureOut">
              <a:rPr lang="en-IN" smtClean="0"/>
              <a:t>19-02-2024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FE97E2-9DDA-4A6D-BCBC-8A718758E428}" type="slidenum">
              <a:rPr lang="en-IN" smtClean="0"/>
              <a:t>‹#›</a:t>
            </a:fld>
            <a:endParaRPr lang="en-IN"/>
          </a:p>
        </p:txBody>
      </p:sp>
    </p:spTree>
    <p:extLst>
      <p:ext uri="{BB962C8B-B14F-4D97-AF65-F5344CB8AC3E}">
        <p14:creationId xmlns:p14="http://schemas.microsoft.com/office/powerpoint/2010/main" val="1250392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E1570D-9913-4CD4-9582-46528E8E1F26}" type="datetimeFigureOut">
              <a:rPr lang="en-IN" smtClean="0"/>
              <a:t>19-02-2024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FE97E2-9DDA-4A6D-BCBC-8A718758E428}"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279265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E1570D-9913-4CD4-9582-46528E8E1F26}" type="datetimeFigureOut">
              <a:rPr lang="en-IN" smtClean="0"/>
              <a:t>19-02-2024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FE97E2-9DDA-4A6D-BCBC-8A718758E428}" type="slidenum">
              <a:rPr lang="en-IN" smtClean="0"/>
              <a:t>‹#›</a:t>
            </a:fld>
            <a:endParaRPr lang="en-IN"/>
          </a:p>
        </p:txBody>
      </p:sp>
    </p:spTree>
    <p:extLst>
      <p:ext uri="{BB962C8B-B14F-4D97-AF65-F5344CB8AC3E}">
        <p14:creationId xmlns:p14="http://schemas.microsoft.com/office/powerpoint/2010/main" val="31289884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E1570D-9913-4CD4-9582-46528E8E1F26}" type="datetimeFigureOut">
              <a:rPr lang="en-IN" smtClean="0"/>
              <a:t>19-02-2024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FE97E2-9DDA-4A6D-BCBC-8A718758E428}"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4506168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E1570D-9913-4CD4-9582-46528E8E1F26}" type="datetimeFigureOut">
              <a:rPr lang="en-IN" smtClean="0"/>
              <a:t>19-02-2024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FE97E2-9DDA-4A6D-BCBC-8A718758E428}" type="slidenum">
              <a:rPr lang="en-IN" smtClean="0"/>
              <a:t>‹#›</a:t>
            </a:fld>
            <a:endParaRPr lang="en-IN"/>
          </a:p>
        </p:txBody>
      </p:sp>
    </p:spTree>
    <p:extLst>
      <p:ext uri="{BB962C8B-B14F-4D97-AF65-F5344CB8AC3E}">
        <p14:creationId xmlns:p14="http://schemas.microsoft.com/office/powerpoint/2010/main" val="24937366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E1570D-9913-4CD4-9582-46528E8E1F26}" type="datetimeFigureOut">
              <a:rPr lang="en-IN" smtClean="0"/>
              <a:t>19-02-2024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FE97E2-9DDA-4A6D-BCBC-8A718758E428}" type="slidenum">
              <a:rPr lang="en-IN" smtClean="0"/>
              <a:t>‹#›</a:t>
            </a:fld>
            <a:endParaRPr lang="en-IN"/>
          </a:p>
        </p:txBody>
      </p:sp>
    </p:spTree>
    <p:extLst>
      <p:ext uri="{BB962C8B-B14F-4D97-AF65-F5344CB8AC3E}">
        <p14:creationId xmlns:p14="http://schemas.microsoft.com/office/powerpoint/2010/main" val="28899254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E1570D-9913-4CD4-9582-46528E8E1F26}" type="datetimeFigureOut">
              <a:rPr lang="en-IN" smtClean="0"/>
              <a:t>19-02-2024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FE97E2-9DDA-4A6D-BCBC-8A718758E428}" type="slidenum">
              <a:rPr lang="en-IN" smtClean="0"/>
              <a:t>‹#›</a:t>
            </a:fld>
            <a:endParaRPr lang="en-IN"/>
          </a:p>
        </p:txBody>
      </p:sp>
    </p:spTree>
    <p:extLst>
      <p:ext uri="{BB962C8B-B14F-4D97-AF65-F5344CB8AC3E}">
        <p14:creationId xmlns:p14="http://schemas.microsoft.com/office/powerpoint/2010/main" val="882055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E1570D-9913-4CD4-9582-46528E8E1F26}" type="datetimeFigureOut">
              <a:rPr lang="en-IN" smtClean="0"/>
              <a:t>19-02-2024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FE97E2-9DDA-4A6D-BCBC-8A718758E428}" type="slidenum">
              <a:rPr lang="en-IN" smtClean="0"/>
              <a:t>‹#›</a:t>
            </a:fld>
            <a:endParaRPr lang="en-IN"/>
          </a:p>
        </p:txBody>
      </p:sp>
    </p:spTree>
    <p:extLst>
      <p:ext uri="{BB962C8B-B14F-4D97-AF65-F5344CB8AC3E}">
        <p14:creationId xmlns:p14="http://schemas.microsoft.com/office/powerpoint/2010/main" val="3803764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E1570D-9913-4CD4-9582-46528E8E1F26}" type="datetimeFigureOut">
              <a:rPr lang="en-IN" smtClean="0"/>
              <a:t>19-02-2024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FE97E2-9DDA-4A6D-BCBC-8A718758E428}" type="slidenum">
              <a:rPr lang="en-IN" smtClean="0"/>
              <a:t>‹#›</a:t>
            </a:fld>
            <a:endParaRPr lang="en-IN"/>
          </a:p>
        </p:txBody>
      </p:sp>
    </p:spTree>
    <p:extLst>
      <p:ext uri="{BB962C8B-B14F-4D97-AF65-F5344CB8AC3E}">
        <p14:creationId xmlns:p14="http://schemas.microsoft.com/office/powerpoint/2010/main" val="2965231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5E1570D-9913-4CD4-9582-46528E8E1F26}" type="datetimeFigureOut">
              <a:rPr lang="en-IN" smtClean="0"/>
              <a:t>19-02-2024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6FE97E2-9DDA-4A6D-BCBC-8A718758E428}" type="slidenum">
              <a:rPr lang="en-IN" smtClean="0"/>
              <a:t>‹#›</a:t>
            </a:fld>
            <a:endParaRPr lang="en-IN"/>
          </a:p>
        </p:txBody>
      </p:sp>
    </p:spTree>
    <p:extLst>
      <p:ext uri="{BB962C8B-B14F-4D97-AF65-F5344CB8AC3E}">
        <p14:creationId xmlns:p14="http://schemas.microsoft.com/office/powerpoint/2010/main" val="23851918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5E1570D-9913-4CD4-9582-46528E8E1F26}" type="datetimeFigureOut">
              <a:rPr lang="en-IN" smtClean="0"/>
              <a:t>19-02-2024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6FE97E2-9DDA-4A6D-BCBC-8A718758E428}" type="slidenum">
              <a:rPr lang="en-IN" smtClean="0"/>
              <a:t>‹#›</a:t>
            </a:fld>
            <a:endParaRPr lang="en-IN"/>
          </a:p>
        </p:txBody>
      </p:sp>
    </p:spTree>
    <p:extLst>
      <p:ext uri="{BB962C8B-B14F-4D97-AF65-F5344CB8AC3E}">
        <p14:creationId xmlns:p14="http://schemas.microsoft.com/office/powerpoint/2010/main" val="1126476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5E1570D-9913-4CD4-9582-46528E8E1F26}" type="datetimeFigureOut">
              <a:rPr lang="en-IN" smtClean="0"/>
              <a:t>19-02-2024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6FE97E2-9DDA-4A6D-BCBC-8A718758E428}" type="slidenum">
              <a:rPr lang="en-IN" smtClean="0"/>
              <a:t>‹#›</a:t>
            </a:fld>
            <a:endParaRPr lang="en-IN"/>
          </a:p>
        </p:txBody>
      </p:sp>
    </p:spTree>
    <p:extLst>
      <p:ext uri="{BB962C8B-B14F-4D97-AF65-F5344CB8AC3E}">
        <p14:creationId xmlns:p14="http://schemas.microsoft.com/office/powerpoint/2010/main" val="2164138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E1570D-9913-4CD4-9582-46528E8E1F26}" type="datetimeFigureOut">
              <a:rPr lang="en-IN" smtClean="0"/>
              <a:t>19-02-2024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6FE97E2-9DDA-4A6D-BCBC-8A718758E428}" type="slidenum">
              <a:rPr lang="en-IN" smtClean="0"/>
              <a:t>‹#›</a:t>
            </a:fld>
            <a:endParaRPr lang="en-IN"/>
          </a:p>
        </p:txBody>
      </p:sp>
    </p:spTree>
    <p:extLst>
      <p:ext uri="{BB962C8B-B14F-4D97-AF65-F5344CB8AC3E}">
        <p14:creationId xmlns:p14="http://schemas.microsoft.com/office/powerpoint/2010/main" val="974506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5E1570D-9913-4CD4-9582-46528E8E1F26}" type="datetimeFigureOut">
              <a:rPr lang="en-IN" smtClean="0"/>
              <a:t>19-02-2024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6FE97E2-9DDA-4A6D-BCBC-8A718758E428}" type="slidenum">
              <a:rPr lang="en-IN" smtClean="0"/>
              <a:t>‹#›</a:t>
            </a:fld>
            <a:endParaRPr lang="en-IN"/>
          </a:p>
        </p:txBody>
      </p:sp>
    </p:spTree>
    <p:extLst>
      <p:ext uri="{BB962C8B-B14F-4D97-AF65-F5344CB8AC3E}">
        <p14:creationId xmlns:p14="http://schemas.microsoft.com/office/powerpoint/2010/main" val="26513685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5E1570D-9913-4CD4-9582-46528E8E1F26}" type="datetimeFigureOut">
              <a:rPr lang="en-IN" smtClean="0"/>
              <a:t>19-02-2024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6FE97E2-9DDA-4A6D-BCBC-8A718758E428}" type="slidenum">
              <a:rPr lang="en-IN" smtClean="0"/>
              <a:t>‹#›</a:t>
            </a:fld>
            <a:endParaRPr lang="en-IN"/>
          </a:p>
        </p:txBody>
      </p:sp>
    </p:spTree>
    <p:extLst>
      <p:ext uri="{BB962C8B-B14F-4D97-AF65-F5344CB8AC3E}">
        <p14:creationId xmlns:p14="http://schemas.microsoft.com/office/powerpoint/2010/main" val="4268875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5E1570D-9913-4CD4-9582-46528E8E1F26}" type="datetimeFigureOut">
              <a:rPr lang="en-IN" smtClean="0"/>
              <a:t>19-02-2024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6FE97E2-9DDA-4A6D-BCBC-8A718758E428}" type="slidenum">
              <a:rPr lang="en-IN" smtClean="0"/>
              <a:t>‹#›</a:t>
            </a:fld>
            <a:endParaRPr lang="en-IN"/>
          </a:p>
        </p:txBody>
      </p:sp>
    </p:spTree>
    <p:extLst>
      <p:ext uri="{BB962C8B-B14F-4D97-AF65-F5344CB8AC3E}">
        <p14:creationId xmlns:p14="http://schemas.microsoft.com/office/powerpoint/2010/main" val="1780487428"/>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8" r:id="rId14"/>
    <p:sldLayoutId id="2147483919" r:id="rId15"/>
    <p:sldLayoutId id="214748392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openxmlformats.org/officeDocument/2006/relationships/hyperlink" Target="https://www.kaggle.com/code/padmait/eda-bank-loan-default-risk-analysis/notebook#conclusion" TargetMode="External"/><Relationship Id="rId3" Type="http://schemas.openxmlformats.org/officeDocument/2006/relationships/hyperlink" Target="https://www.kaggle.com/code/padmait/eda-bank-loan-default-risk-analysis/notebook#libraries" TargetMode="External"/><Relationship Id="rId7" Type="http://schemas.openxmlformats.org/officeDocument/2006/relationships/hyperlink" Target="https://www.kaggle.com/code/padmait/eda-bank-loan-default-risk-analysis/notebook#merge" TargetMode="External"/><Relationship Id="rId2" Type="http://schemas.openxmlformats.org/officeDocument/2006/relationships/hyperlink" Target="https://www.kaggle.com/code/padmait/eda-bank-loan-default-risk-analysis/notebook#intro" TargetMode="External"/><Relationship Id="rId1" Type="http://schemas.openxmlformats.org/officeDocument/2006/relationships/slideLayout" Target="../slideLayouts/slideLayout2.xml"/><Relationship Id="rId6" Type="http://schemas.openxmlformats.org/officeDocument/2006/relationships/hyperlink" Target="https://www.kaggle.com/code/padmait/eda-bank-loan-default-risk-analysis/notebook#analysis" TargetMode="External"/><Relationship Id="rId5" Type="http://schemas.openxmlformats.org/officeDocument/2006/relationships/hyperlink" Target="https://www.kaggle.com/code/padmait/eda-bank-loan-default-risk-analysis/notebook#clean" TargetMode="External"/><Relationship Id="rId4" Type="http://schemas.openxmlformats.org/officeDocument/2006/relationships/hyperlink" Target="https://www.kaggle.com/code/padmait/eda-bank-loan-default-risk-analysis/notebook#import"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png"/></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3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8.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 Id="rId9" Type="http://schemas.openxmlformats.org/officeDocument/2006/relationships/image" Target="../media/image95.png"/></Relationships>
</file>

<file path=ppt/slides/_rels/slide39.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96.png"/><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4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42.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112.png"/><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4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5" Type="http://schemas.openxmlformats.org/officeDocument/2006/relationships/image" Target="../media/image121.png"/><Relationship Id="rId4" Type="http://schemas.openxmlformats.org/officeDocument/2006/relationships/image" Target="../media/image120.png"/></Relationships>
</file>

<file path=ppt/slides/_rels/slide4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4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4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4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4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42.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CAC06-A197-5997-334D-22D604A9EA24}"/>
              </a:ext>
            </a:extLst>
          </p:cNvPr>
          <p:cNvSpPr>
            <a:spLocks noGrp="1"/>
          </p:cNvSpPr>
          <p:nvPr>
            <p:ph type="ctrTitle"/>
          </p:nvPr>
        </p:nvSpPr>
        <p:spPr>
          <a:xfrm>
            <a:off x="1524000" y="4987636"/>
            <a:ext cx="9144000" cy="2067790"/>
          </a:xfrm>
        </p:spPr>
        <p:txBody>
          <a:bodyPr>
            <a:normAutofit fontScale="90000"/>
          </a:bodyPr>
          <a:lstStyle/>
          <a:p>
            <a:r>
              <a:rPr lang="en-IN" sz="4400" b="1">
                <a:latin typeface="Algerian" panose="04020705040A02060702" pitchFamily="82" charset="0"/>
              </a:rPr>
              <a:t>EDA : Bank Loan Default Risk  Analysis</a:t>
            </a:r>
            <a:br>
              <a:rPr lang="en-IN" sz="6000" b="1">
                <a:latin typeface="Algerian" panose="04020705040A02060702" pitchFamily="82" charset="0"/>
              </a:rPr>
            </a:br>
            <a:endParaRPr lang="en-IN"/>
          </a:p>
        </p:txBody>
      </p:sp>
      <p:sp>
        <p:nvSpPr>
          <p:cNvPr id="3" name="Subtitle 2">
            <a:extLst>
              <a:ext uri="{FF2B5EF4-FFF2-40B4-BE49-F238E27FC236}">
                <a16:creationId xmlns:a16="http://schemas.microsoft.com/office/drawing/2014/main" id="{3B6FC0E7-27E5-F257-06EE-E7BD73AA37F6}"/>
              </a:ext>
            </a:extLst>
          </p:cNvPr>
          <p:cNvSpPr>
            <a:spLocks noGrp="1"/>
          </p:cNvSpPr>
          <p:nvPr>
            <p:ph type="subTitle" idx="1"/>
          </p:nvPr>
        </p:nvSpPr>
        <p:spPr>
          <a:xfrm>
            <a:off x="1524000" y="5995554"/>
            <a:ext cx="9144000" cy="488371"/>
          </a:xfrm>
        </p:spPr>
        <p:txBody>
          <a:bodyPr>
            <a:normAutofit lnSpcReduction="10000"/>
          </a:bodyPr>
          <a:lstStyle/>
          <a:p>
            <a:r>
              <a:rPr lang="en-IN"/>
              <a:t>						</a:t>
            </a:r>
            <a:r>
              <a:rPr lang="en-IN" sz="2800"/>
              <a:t>Soumyajit Behera</a:t>
            </a:r>
            <a:endParaRPr lang="en-IN"/>
          </a:p>
        </p:txBody>
      </p:sp>
      <p:pic>
        <p:nvPicPr>
          <p:cNvPr id="5" name="Picture 4">
            <a:extLst>
              <a:ext uri="{FF2B5EF4-FFF2-40B4-BE49-F238E27FC236}">
                <a16:creationId xmlns:a16="http://schemas.microsoft.com/office/drawing/2014/main" id="{FA8F72BE-9B8A-AEFE-FC6A-0435CF8AE3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5060373"/>
          </a:xfrm>
          <a:prstGeom prst="rect">
            <a:avLst/>
          </a:prstGeom>
        </p:spPr>
      </p:pic>
    </p:spTree>
    <p:extLst>
      <p:ext uri="{BB962C8B-B14F-4D97-AF65-F5344CB8AC3E}">
        <p14:creationId xmlns:p14="http://schemas.microsoft.com/office/powerpoint/2010/main" val="411984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F894D-3148-68F3-371E-BD0DDE4B2519}"/>
              </a:ext>
            </a:extLst>
          </p:cNvPr>
          <p:cNvSpPr>
            <a:spLocks noGrp="1"/>
          </p:cNvSpPr>
          <p:nvPr>
            <p:ph type="title"/>
          </p:nvPr>
        </p:nvSpPr>
        <p:spPr>
          <a:xfrm>
            <a:off x="242454" y="218209"/>
            <a:ext cx="11623964" cy="789709"/>
          </a:xfrm>
          <a:solidFill>
            <a:schemeClr val="accent6">
              <a:lumMod val="60000"/>
              <a:lumOff val="40000"/>
            </a:schemeClr>
          </a:solidFill>
        </p:spPr>
        <p:txBody>
          <a:bodyPr>
            <a:noAutofit/>
          </a:bodyPr>
          <a:lstStyle/>
          <a:p>
            <a:r>
              <a:rPr lang="en-US" sz="1600" b="1" i="0">
                <a:solidFill>
                  <a:srgbClr val="31708F"/>
                </a:solidFill>
                <a:effectLst/>
                <a:latin typeface="Georgia" panose="02040502050405020303" pitchFamily="18" charset="0"/>
              </a:rPr>
              <a:t>Insight:</a:t>
            </a:r>
            <a:br>
              <a:rPr lang="en-US" sz="1600"/>
            </a:br>
            <a:r>
              <a:rPr lang="en-US" sz="1600" b="0" i="0">
                <a:solidFill>
                  <a:srgbClr val="31708F"/>
                </a:solidFill>
                <a:effectLst/>
                <a:latin typeface="Georgia" panose="02040502050405020303" pitchFamily="18" charset="0"/>
              </a:rPr>
              <a:t>Based on the above Matrix, it is evidednt that the dataset has many missing values. Let's check for each column what is the % of missing values</a:t>
            </a:r>
            <a:endParaRPr lang="en-IN" sz="1600">
              <a:latin typeface="+mn-lt"/>
            </a:endParaRPr>
          </a:p>
        </p:txBody>
      </p:sp>
      <p:sp>
        <p:nvSpPr>
          <p:cNvPr id="5" name="TextBox 4">
            <a:extLst>
              <a:ext uri="{FF2B5EF4-FFF2-40B4-BE49-F238E27FC236}">
                <a16:creationId xmlns:a16="http://schemas.microsoft.com/office/drawing/2014/main" id="{5CDA7DD7-A738-1C84-D5A5-CF2C6FDBA322}"/>
              </a:ext>
            </a:extLst>
          </p:cNvPr>
          <p:cNvSpPr txBox="1"/>
          <p:nvPr/>
        </p:nvSpPr>
        <p:spPr>
          <a:xfrm>
            <a:off x="4343400" y="1963882"/>
            <a:ext cx="513410" cy="4187536"/>
          </a:xfrm>
          <a:prstGeom prst="rect">
            <a:avLst/>
          </a:prstGeom>
          <a:noFill/>
        </p:spPr>
        <p:txBody>
          <a:bodyPr vert="wordArtVert" wrap="square" rtlCol="0">
            <a:spAutoFit/>
          </a:bodyPr>
          <a:lstStyle/>
          <a:p>
            <a:endParaRPr lang="en-IN"/>
          </a:p>
        </p:txBody>
      </p:sp>
      <p:pic>
        <p:nvPicPr>
          <p:cNvPr id="28" name="Picture 27">
            <a:extLst>
              <a:ext uri="{FF2B5EF4-FFF2-40B4-BE49-F238E27FC236}">
                <a16:creationId xmlns:a16="http://schemas.microsoft.com/office/drawing/2014/main" id="{F00F1A16-651B-4F9F-4AB1-550C8F15BBCA}"/>
              </a:ext>
            </a:extLst>
          </p:cNvPr>
          <p:cNvPicPr>
            <a:picLocks noChangeAspect="1"/>
          </p:cNvPicPr>
          <p:nvPr/>
        </p:nvPicPr>
        <p:blipFill>
          <a:blip r:embed="rId2">
            <a:duotone>
              <a:prstClr val="black"/>
              <a:schemeClr val="accent5">
                <a:tint val="45000"/>
                <a:satMod val="400000"/>
              </a:schemeClr>
            </a:duotone>
          </a:blip>
          <a:stretch>
            <a:fillRect/>
          </a:stretch>
        </p:blipFill>
        <p:spPr>
          <a:xfrm>
            <a:off x="242453" y="1007918"/>
            <a:ext cx="11623964" cy="642886"/>
          </a:xfrm>
          <a:prstGeom prst="rect">
            <a:avLst/>
          </a:prstGeom>
        </p:spPr>
      </p:pic>
      <p:pic>
        <p:nvPicPr>
          <p:cNvPr id="31" name="Picture 30">
            <a:extLst>
              <a:ext uri="{FF2B5EF4-FFF2-40B4-BE49-F238E27FC236}">
                <a16:creationId xmlns:a16="http://schemas.microsoft.com/office/drawing/2014/main" id="{2CB1F604-0311-6F8D-B331-3E09E36CD9CF}"/>
              </a:ext>
            </a:extLst>
          </p:cNvPr>
          <p:cNvPicPr>
            <a:picLocks noChangeAspect="1"/>
          </p:cNvPicPr>
          <p:nvPr/>
        </p:nvPicPr>
        <p:blipFill>
          <a:blip r:embed="rId3"/>
          <a:stretch>
            <a:fillRect/>
          </a:stretch>
        </p:blipFill>
        <p:spPr>
          <a:xfrm>
            <a:off x="244187" y="1659163"/>
            <a:ext cx="2192482" cy="4785775"/>
          </a:xfrm>
          <a:prstGeom prst="rect">
            <a:avLst/>
          </a:prstGeom>
        </p:spPr>
      </p:pic>
      <p:pic>
        <p:nvPicPr>
          <p:cNvPr id="33" name="Picture 32">
            <a:extLst>
              <a:ext uri="{FF2B5EF4-FFF2-40B4-BE49-F238E27FC236}">
                <a16:creationId xmlns:a16="http://schemas.microsoft.com/office/drawing/2014/main" id="{99356A59-DFAF-709C-D14E-BD2C49FAB7EE}"/>
              </a:ext>
            </a:extLst>
          </p:cNvPr>
          <p:cNvPicPr>
            <a:picLocks noChangeAspect="1"/>
          </p:cNvPicPr>
          <p:nvPr/>
        </p:nvPicPr>
        <p:blipFill>
          <a:blip r:embed="rId4"/>
          <a:stretch>
            <a:fillRect/>
          </a:stretch>
        </p:blipFill>
        <p:spPr>
          <a:xfrm>
            <a:off x="2506808" y="1653563"/>
            <a:ext cx="1859972" cy="4785775"/>
          </a:xfrm>
          <a:prstGeom prst="rect">
            <a:avLst/>
          </a:prstGeom>
        </p:spPr>
      </p:pic>
      <p:pic>
        <p:nvPicPr>
          <p:cNvPr id="35" name="Picture 34">
            <a:extLst>
              <a:ext uri="{FF2B5EF4-FFF2-40B4-BE49-F238E27FC236}">
                <a16:creationId xmlns:a16="http://schemas.microsoft.com/office/drawing/2014/main" id="{49447EE9-35F6-65F1-41D9-DD3DE34EB37D}"/>
              </a:ext>
            </a:extLst>
          </p:cNvPr>
          <p:cNvPicPr>
            <a:picLocks noChangeAspect="1"/>
          </p:cNvPicPr>
          <p:nvPr/>
        </p:nvPicPr>
        <p:blipFill>
          <a:blip r:embed="rId5"/>
          <a:stretch>
            <a:fillRect/>
          </a:stretch>
        </p:blipFill>
        <p:spPr>
          <a:xfrm>
            <a:off x="4405644" y="1613512"/>
            <a:ext cx="2057400" cy="4785775"/>
          </a:xfrm>
          <a:prstGeom prst="rect">
            <a:avLst/>
          </a:prstGeom>
        </p:spPr>
      </p:pic>
      <p:pic>
        <p:nvPicPr>
          <p:cNvPr id="37" name="Picture 36">
            <a:extLst>
              <a:ext uri="{FF2B5EF4-FFF2-40B4-BE49-F238E27FC236}">
                <a16:creationId xmlns:a16="http://schemas.microsoft.com/office/drawing/2014/main" id="{70774F2D-78D7-1F61-19B7-040F044DDCC3}"/>
              </a:ext>
            </a:extLst>
          </p:cNvPr>
          <p:cNvPicPr>
            <a:picLocks noChangeAspect="1"/>
          </p:cNvPicPr>
          <p:nvPr/>
        </p:nvPicPr>
        <p:blipFill>
          <a:blip r:embed="rId6"/>
          <a:stretch>
            <a:fillRect/>
          </a:stretch>
        </p:blipFill>
        <p:spPr>
          <a:xfrm>
            <a:off x="6501249" y="1632724"/>
            <a:ext cx="1859972" cy="4820031"/>
          </a:xfrm>
          <a:prstGeom prst="rect">
            <a:avLst/>
          </a:prstGeom>
        </p:spPr>
      </p:pic>
      <p:pic>
        <p:nvPicPr>
          <p:cNvPr id="39" name="Picture 38">
            <a:extLst>
              <a:ext uri="{FF2B5EF4-FFF2-40B4-BE49-F238E27FC236}">
                <a16:creationId xmlns:a16="http://schemas.microsoft.com/office/drawing/2014/main" id="{947888E2-49DA-6C40-8D07-84BF7BC20D44}"/>
              </a:ext>
            </a:extLst>
          </p:cNvPr>
          <p:cNvPicPr>
            <a:picLocks noChangeAspect="1"/>
          </p:cNvPicPr>
          <p:nvPr/>
        </p:nvPicPr>
        <p:blipFill>
          <a:blip r:embed="rId7"/>
          <a:stretch>
            <a:fillRect/>
          </a:stretch>
        </p:blipFill>
        <p:spPr>
          <a:xfrm>
            <a:off x="8198427" y="1664762"/>
            <a:ext cx="1859972" cy="4694474"/>
          </a:xfrm>
          <a:prstGeom prst="rect">
            <a:avLst/>
          </a:prstGeom>
        </p:spPr>
      </p:pic>
      <p:pic>
        <p:nvPicPr>
          <p:cNvPr id="41" name="Picture 40">
            <a:extLst>
              <a:ext uri="{FF2B5EF4-FFF2-40B4-BE49-F238E27FC236}">
                <a16:creationId xmlns:a16="http://schemas.microsoft.com/office/drawing/2014/main" id="{FF0147BF-A0FA-294E-BC3D-400ABBA2C367}"/>
              </a:ext>
            </a:extLst>
          </p:cNvPr>
          <p:cNvPicPr>
            <a:picLocks noChangeAspect="1"/>
          </p:cNvPicPr>
          <p:nvPr/>
        </p:nvPicPr>
        <p:blipFill>
          <a:blip r:embed="rId8"/>
          <a:stretch>
            <a:fillRect/>
          </a:stretch>
        </p:blipFill>
        <p:spPr>
          <a:xfrm>
            <a:off x="10058399" y="1650804"/>
            <a:ext cx="1697178" cy="2342562"/>
          </a:xfrm>
          <a:prstGeom prst="rect">
            <a:avLst/>
          </a:prstGeom>
        </p:spPr>
      </p:pic>
      <p:sp>
        <p:nvSpPr>
          <p:cNvPr id="42" name="TextBox 41">
            <a:extLst>
              <a:ext uri="{FF2B5EF4-FFF2-40B4-BE49-F238E27FC236}">
                <a16:creationId xmlns:a16="http://schemas.microsoft.com/office/drawing/2014/main" id="{DE67B237-E92A-CB2E-C248-13EDE0720B8D}"/>
              </a:ext>
            </a:extLst>
          </p:cNvPr>
          <p:cNvSpPr txBox="1"/>
          <p:nvPr/>
        </p:nvSpPr>
        <p:spPr>
          <a:xfrm rot="10800000" flipV="1">
            <a:off x="-2" y="6439338"/>
            <a:ext cx="12192001" cy="523220"/>
          </a:xfrm>
          <a:prstGeom prst="rect">
            <a:avLst/>
          </a:prstGeom>
          <a:solidFill>
            <a:srgbClr val="FFFF00"/>
          </a:solidFill>
        </p:spPr>
        <p:txBody>
          <a:bodyPr wrap="square" rtlCol="0">
            <a:spAutoFit/>
          </a:bodyPr>
          <a:lstStyle/>
          <a:p>
            <a:r>
              <a:rPr lang="en-US" sz="1400" b="0" i="0">
                <a:solidFill>
                  <a:srgbClr val="31708F"/>
                </a:solidFill>
                <a:effectLst/>
                <a:latin typeface="Georgia" panose="02040502050405020303" pitchFamily="18" charset="0"/>
              </a:rPr>
              <a:t>There are many columns in applicationDF dataframe where missing value is more than 40%. Let's plot the columns vs missing value % with 40% being the cut-off marks</a:t>
            </a:r>
            <a:endParaRPr lang="en-IN" sz="1400"/>
          </a:p>
        </p:txBody>
      </p:sp>
    </p:spTree>
    <p:extLst>
      <p:ext uri="{BB962C8B-B14F-4D97-AF65-F5344CB8AC3E}">
        <p14:creationId xmlns:p14="http://schemas.microsoft.com/office/powerpoint/2010/main" val="1896665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E4F531-8199-0929-F408-EEF6ED0DA0A8}"/>
              </a:ext>
            </a:extLst>
          </p:cNvPr>
          <p:cNvPicPr>
            <a:picLocks noChangeAspect="1"/>
          </p:cNvPicPr>
          <p:nvPr/>
        </p:nvPicPr>
        <p:blipFill>
          <a:blip r:embed="rId2">
            <a:duotone>
              <a:prstClr val="black"/>
              <a:schemeClr val="accent6">
                <a:tint val="45000"/>
                <a:satMod val="400000"/>
              </a:schemeClr>
            </a:duotone>
          </a:blip>
          <a:stretch>
            <a:fillRect/>
          </a:stretch>
        </p:blipFill>
        <p:spPr>
          <a:xfrm>
            <a:off x="246046" y="0"/>
            <a:ext cx="11661474" cy="3208298"/>
          </a:xfrm>
          <a:prstGeom prst="rect">
            <a:avLst/>
          </a:prstGeom>
        </p:spPr>
      </p:pic>
      <p:pic>
        <p:nvPicPr>
          <p:cNvPr id="7" name="Picture 6">
            <a:extLst>
              <a:ext uri="{FF2B5EF4-FFF2-40B4-BE49-F238E27FC236}">
                <a16:creationId xmlns:a16="http://schemas.microsoft.com/office/drawing/2014/main" id="{E2B4A5BA-61B9-AB88-C81F-07348F59B6F6}"/>
              </a:ext>
            </a:extLst>
          </p:cNvPr>
          <p:cNvPicPr>
            <a:picLocks noChangeAspect="1"/>
          </p:cNvPicPr>
          <p:nvPr/>
        </p:nvPicPr>
        <p:blipFill>
          <a:blip r:embed="rId3"/>
          <a:stretch>
            <a:fillRect/>
          </a:stretch>
        </p:blipFill>
        <p:spPr>
          <a:xfrm>
            <a:off x="246046" y="3208298"/>
            <a:ext cx="11623040" cy="3005098"/>
          </a:xfrm>
          <a:prstGeom prst="rect">
            <a:avLst/>
          </a:prstGeom>
        </p:spPr>
      </p:pic>
      <p:sp>
        <p:nvSpPr>
          <p:cNvPr id="8" name="TextBox 7">
            <a:extLst>
              <a:ext uri="{FF2B5EF4-FFF2-40B4-BE49-F238E27FC236}">
                <a16:creationId xmlns:a16="http://schemas.microsoft.com/office/drawing/2014/main" id="{4A25D50F-25BD-C0AC-A2C6-16B02B1D6904}"/>
              </a:ext>
            </a:extLst>
          </p:cNvPr>
          <p:cNvSpPr txBox="1"/>
          <p:nvPr/>
        </p:nvSpPr>
        <p:spPr>
          <a:xfrm>
            <a:off x="284480" y="6084054"/>
            <a:ext cx="11490960" cy="738664"/>
          </a:xfrm>
          <a:prstGeom prst="rect">
            <a:avLst/>
          </a:prstGeom>
          <a:solidFill>
            <a:schemeClr val="accent1">
              <a:lumMod val="40000"/>
              <a:lumOff val="60000"/>
            </a:schemeClr>
          </a:solidFill>
        </p:spPr>
        <p:txBody>
          <a:bodyPr wrap="square" rtlCol="0">
            <a:spAutoFit/>
          </a:bodyPr>
          <a:lstStyle/>
          <a:p>
            <a:r>
              <a:rPr lang="en-US" sz="1400"/>
              <a:t>Insight:</a:t>
            </a:r>
          </a:p>
          <a:p>
            <a:r>
              <a:rPr lang="en-US" sz="1400"/>
              <a:t>From the plot we can see the columns in which percentage of null values more than 40% are marked above the red line and the columns which have less than 40 % null values below the red line. Let's check the columns which has more than 40% missing values.</a:t>
            </a:r>
            <a:endParaRPr lang="en-IN" sz="2000"/>
          </a:p>
        </p:txBody>
      </p:sp>
    </p:spTree>
    <p:extLst>
      <p:ext uri="{BB962C8B-B14F-4D97-AF65-F5344CB8AC3E}">
        <p14:creationId xmlns:p14="http://schemas.microsoft.com/office/powerpoint/2010/main" val="3422554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109D54-54ED-749B-164D-41A6B583F6C3}"/>
              </a:ext>
            </a:extLst>
          </p:cNvPr>
          <p:cNvPicPr>
            <a:picLocks noChangeAspect="1"/>
          </p:cNvPicPr>
          <p:nvPr/>
        </p:nvPicPr>
        <p:blipFill>
          <a:blip r:embed="rId2">
            <a:duotone>
              <a:prstClr val="black"/>
              <a:schemeClr val="accent6">
                <a:tint val="45000"/>
                <a:satMod val="400000"/>
              </a:schemeClr>
            </a:duotone>
          </a:blip>
          <a:stretch>
            <a:fillRect/>
          </a:stretch>
        </p:blipFill>
        <p:spPr>
          <a:xfrm>
            <a:off x="227798" y="0"/>
            <a:ext cx="11736401" cy="3157329"/>
          </a:xfrm>
          <a:prstGeom prst="rect">
            <a:avLst/>
          </a:prstGeom>
        </p:spPr>
      </p:pic>
      <p:pic>
        <p:nvPicPr>
          <p:cNvPr id="8" name="Picture 7">
            <a:extLst>
              <a:ext uri="{FF2B5EF4-FFF2-40B4-BE49-F238E27FC236}">
                <a16:creationId xmlns:a16="http://schemas.microsoft.com/office/drawing/2014/main" id="{B35BDD06-F427-ED55-D3F2-C712CA953634}"/>
              </a:ext>
            </a:extLst>
          </p:cNvPr>
          <p:cNvPicPr>
            <a:picLocks noChangeAspect="1"/>
          </p:cNvPicPr>
          <p:nvPr/>
        </p:nvPicPr>
        <p:blipFill>
          <a:blip r:embed="rId3">
            <a:duotone>
              <a:prstClr val="black"/>
              <a:schemeClr val="accent5">
                <a:tint val="45000"/>
                <a:satMod val="400000"/>
              </a:schemeClr>
            </a:duotone>
          </a:blip>
          <a:stretch>
            <a:fillRect/>
          </a:stretch>
        </p:blipFill>
        <p:spPr>
          <a:xfrm>
            <a:off x="227800" y="3157328"/>
            <a:ext cx="11736400" cy="3477151"/>
          </a:xfrm>
          <a:prstGeom prst="rect">
            <a:avLst/>
          </a:prstGeom>
        </p:spPr>
      </p:pic>
    </p:spTree>
    <p:extLst>
      <p:ext uri="{BB962C8B-B14F-4D97-AF65-F5344CB8AC3E}">
        <p14:creationId xmlns:p14="http://schemas.microsoft.com/office/powerpoint/2010/main" val="3243916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236DE97-6519-B4A3-91A7-97FE050816AB}"/>
              </a:ext>
            </a:extLst>
          </p:cNvPr>
          <p:cNvSpPr txBox="1"/>
          <p:nvPr/>
        </p:nvSpPr>
        <p:spPr>
          <a:xfrm>
            <a:off x="447040" y="162560"/>
            <a:ext cx="11562080" cy="646331"/>
          </a:xfrm>
          <a:prstGeom prst="rect">
            <a:avLst/>
          </a:prstGeom>
          <a:solidFill>
            <a:schemeClr val="accent4">
              <a:lumMod val="75000"/>
            </a:schemeClr>
          </a:solidFill>
        </p:spPr>
        <p:txBody>
          <a:bodyPr wrap="square" rtlCol="0">
            <a:spAutoFit/>
          </a:bodyPr>
          <a:lstStyle/>
          <a:p>
            <a:r>
              <a:rPr lang="en-IN" sz="3600" b="0" i="0">
                <a:solidFill>
                  <a:srgbClr val="000000"/>
                </a:solidFill>
                <a:effectLst/>
                <a:latin typeface="Georgia" panose="02040502050405020303" pitchFamily="18" charset="0"/>
              </a:rPr>
              <a:t>4.1.2 previousDF </a:t>
            </a:r>
            <a:r>
              <a:rPr lang="en-IN" sz="3600" b="0" i="0">
                <a:solidFill>
                  <a:srgbClr val="000000"/>
                </a:solidFill>
                <a:effectLst/>
              </a:rPr>
              <a:t>Missing</a:t>
            </a:r>
            <a:r>
              <a:rPr lang="en-IN" sz="3600" b="0" i="0">
                <a:solidFill>
                  <a:srgbClr val="000000"/>
                </a:solidFill>
                <a:effectLst/>
                <a:latin typeface="Georgia" panose="02040502050405020303" pitchFamily="18" charset="0"/>
              </a:rPr>
              <a:t> Values</a:t>
            </a:r>
            <a:r>
              <a:rPr lang="en-IN" b="0" i="0">
                <a:solidFill>
                  <a:srgbClr val="000000"/>
                </a:solidFill>
                <a:effectLst/>
                <a:latin typeface="+mj-lt"/>
              </a:rPr>
              <a:t>:</a:t>
            </a:r>
            <a:endParaRPr lang="en-IN" b="0" i="0">
              <a:solidFill>
                <a:srgbClr val="000000"/>
              </a:solidFill>
              <a:effectLst/>
              <a:latin typeface="Inter"/>
            </a:endParaRPr>
          </a:p>
        </p:txBody>
      </p:sp>
      <p:pic>
        <p:nvPicPr>
          <p:cNvPr id="13" name="Picture 12">
            <a:extLst>
              <a:ext uri="{FF2B5EF4-FFF2-40B4-BE49-F238E27FC236}">
                <a16:creationId xmlns:a16="http://schemas.microsoft.com/office/drawing/2014/main" id="{2071A2E0-18B6-2AB5-3D65-045E14518697}"/>
              </a:ext>
            </a:extLst>
          </p:cNvPr>
          <p:cNvPicPr>
            <a:picLocks noChangeAspect="1"/>
          </p:cNvPicPr>
          <p:nvPr/>
        </p:nvPicPr>
        <p:blipFill>
          <a:blip r:embed="rId2">
            <a:duotone>
              <a:prstClr val="black"/>
              <a:schemeClr val="accent6">
                <a:tint val="45000"/>
                <a:satMod val="400000"/>
              </a:schemeClr>
            </a:duotone>
          </a:blip>
          <a:stretch>
            <a:fillRect/>
          </a:stretch>
        </p:blipFill>
        <p:spPr>
          <a:xfrm>
            <a:off x="447040" y="896417"/>
            <a:ext cx="11562080" cy="5636463"/>
          </a:xfrm>
          <a:prstGeom prst="rect">
            <a:avLst/>
          </a:prstGeom>
        </p:spPr>
      </p:pic>
    </p:spTree>
    <p:extLst>
      <p:ext uri="{BB962C8B-B14F-4D97-AF65-F5344CB8AC3E}">
        <p14:creationId xmlns:p14="http://schemas.microsoft.com/office/powerpoint/2010/main" val="300732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BD90CF-CF19-5880-6CCE-B3BB93DAA855}"/>
              </a:ext>
            </a:extLst>
          </p:cNvPr>
          <p:cNvPicPr>
            <a:picLocks noChangeAspect="1"/>
          </p:cNvPicPr>
          <p:nvPr/>
        </p:nvPicPr>
        <p:blipFill>
          <a:blip r:embed="rId2">
            <a:duotone>
              <a:prstClr val="black"/>
              <a:schemeClr val="accent5">
                <a:tint val="45000"/>
                <a:satMod val="400000"/>
              </a:schemeClr>
            </a:duotone>
          </a:blip>
          <a:stretch>
            <a:fillRect/>
          </a:stretch>
        </p:blipFill>
        <p:spPr>
          <a:xfrm>
            <a:off x="155882" y="1"/>
            <a:ext cx="11558597" cy="773242"/>
          </a:xfrm>
          <a:prstGeom prst="rect">
            <a:avLst/>
          </a:prstGeom>
        </p:spPr>
      </p:pic>
      <p:pic>
        <p:nvPicPr>
          <p:cNvPr id="7" name="Picture 6">
            <a:extLst>
              <a:ext uri="{FF2B5EF4-FFF2-40B4-BE49-F238E27FC236}">
                <a16:creationId xmlns:a16="http://schemas.microsoft.com/office/drawing/2014/main" id="{4DA468E0-780F-4B82-A2DC-690D42896E8A}"/>
              </a:ext>
            </a:extLst>
          </p:cNvPr>
          <p:cNvPicPr>
            <a:picLocks noChangeAspect="1"/>
          </p:cNvPicPr>
          <p:nvPr/>
        </p:nvPicPr>
        <p:blipFill>
          <a:blip r:embed="rId3"/>
          <a:stretch>
            <a:fillRect/>
          </a:stretch>
        </p:blipFill>
        <p:spPr>
          <a:xfrm>
            <a:off x="1096966" y="773242"/>
            <a:ext cx="4333397" cy="5048438"/>
          </a:xfrm>
          <a:prstGeom prst="rect">
            <a:avLst/>
          </a:prstGeom>
        </p:spPr>
      </p:pic>
      <p:pic>
        <p:nvPicPr>
          <p:cNvPr id="9" name="Picture 8">
            <a:extLst>
              <a:ext uri="{FF2B5EF4-FFF2-40B4-BE49-F238E27FC236}">
                <a16:creationId xmlns:a16="http://schemas.microsoft.com/office/drawing/2014/main" id="{4E2CFB8A-9793-A2FC-C6A2-30104F508809}"/>
              </a:ext>
            </a:extLst>
          </p:cNvPr>
          <p:cNvPicPr>
            <a:picLocks noChangeAspect="1"/>
          </p:cNvPicPr>
          <p:nvPr/>
        </p:nvPicPr>
        <p:blipFill>
          <a:blip r:embed="rId4"/>
          <a:stretch>
            <a:fillRect/>
          </a:stretch>
        </p:blipFill>
        <p:spPr>
          <a:xfrm>
            <a:off x="5430362" y="861135"/>
            <a:ext cx="4333397" cy="4960545"/>
          </a:xfrm>
          <a:prstGeom prst="rect">
            <a:avLst/>
          </a:prstGeom>
        </p:spPr>
      </p:pic>
      <p:sp>
        <p:nvSpPr>
          <p:cNvPr id="11" name="TextBox 10">
            <a:extLst>
              <a:ext uri="{FF2B5EF4-FFF2-40B4-BE49-F238E27FC236}">
                <a16:creationId xmlns:a16="http://schemas.microsoft.com/office/drawing/2014/main" id="{F9CE0F12-9488-94BB-08DD-53BFCB9EE957}"/>
              </a:ext>
            </a:extLst>
          </p:cNvPr>
          <p:cNvSpPr txBox="1"/>
          <p:nvPr/>
        </p:nvSpPr>
        <p:spPr>
          <a:xfrm>
            <a:off x="155882" y="6085840"/>
            <a:ext cx="11558597" cy="830997"/>
          </a:xfrm>
          <a:prstGeom prst="rect">
            <a:avLst/>
          </a:prstGeom>
          <a:solidFill>
            <a:schemeClr val="accent2">
              <a:lumMod val="40000"/>
              <a:lumOff val="60000"/>
            </a:schemeClr>
          </a:solidFill>
        </p:spPr>
        <p:txBody>
          <a:bodyPr wrap="square" rtlCol="0">
            <a:spAutoFit/>
          </a:bodyPr>
          <a:lstStyle/>
          <a:p>
            <a:r>
              <a:rPr lang="en-US" sz="1600" b="1" i="0">
                <a:solidFill>
                  <a:srgbClr val="31708F"/>
                </a:solidFill>
                <a:effectLst/>
                <a:latin typeface="Georgia" panose="02040502050405020303" pitchFamily="18" charset="0"/>
              </a:rPr>
              <a:t>Insight:</a:t>
            </a:r>
            <a:br>
              <a:rPr lang="en-US" sz="1600"/>
            </a:br>
            <a:r>
              <a:rPr lang="en-US" sz="1600" b="0" i="0">
                <a:solidFill>
                  <a:srgbClr val="31708F"/>
                </a:solidFill>
                <a:effectLst/>
                <a:latin typeface="Georgia" panose="02040502050405020303" pitchFamily="18" charset="0"/>
              </a:rPr>
              <a:t>There are many columns in previousDF dataframe where missing value is more than 40%. Let's plot the columns vs missing value % with 40% being the cut-off marks</a:t>
            </a:r>
            <a:endParaRPr lang="en-IN" sz="1600"/>
          </a:p>
        </p:txBody>
      </p:sp>
    </p:spTree>
    <p:extLst>
      <p:ext uri="{BB962C8B-B14F-4D97-AF65-F5344CB8AC3E}">
        <p14:creationId xmlns:p14="http://schemas.microsoft.com/office/powerpoint/2010/main" val="2752465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ED9D62-530F-536A-245A-088B64035494}"/>
              </a:ext>
            </a:extLst>
          </p:cNvPr>
          <p:cNvPicPr>
            <a:picLocks noChangeAspect="1"/>
          </p:cNvPicPr>
          <p:nvPr/>
        </p:nvPicPr>
        <p:blipFill>
          <a:blip r:embed="rId2">
            <a:duotone>
              <a:prstClr val="black"/>
              <a:schemeClr val="accent6">
                <a:tint val="45000"/>
                <a:satMod val="400000"/>
              </a:schemeClr>
            </a:duotone>
          </a:blip>
          <a:stretch>
            <a:fillRect/>
          </a:stretch>
        </p:blipFill>
        <p:spPr>
          <a:xfrm>
            <a:off x="497504" y="147190"/>
            <a:ext cx="10587055" cy="2735710"/>
          </a:xfrm>
          <a:prstGeom prst="rect">
            <a:avLst/>
          </a:prstGeom>
        </p:spPr>
      </p:pic>
      <p:pic>
        <p:nvPicPr>
          <p:cNvPr id="7" name="Picture 6">
            <a:extLst>
              <a:ext uri="{FF2B5EF4-FFF2-40B4-BE49-F238E27FC236}">
                <a16:creationId xmlns:a16="http://schemas.microsoft.com/office/drawing/2014/main" id="{6C4485AA-7179-66B9-EAA5-B1D65D2ECCC8}"/>
              </a:ext>
            </a:extLst>
          </p:cNvPr>
          <p:cNvPicPr>
            <a:picLocks noChangeAspect="1"/>
          </p:cNvPicPr>
          <p:nvPr/>
        </p:nvPicPr>
        <p:blipFill>
          <a:blip r:embed="rId3"/>
          <a:stretch>
            <a:fillRect/>
          </a:stretch>
        </p:blipFill>
        <p:spPr>
          <a:xfrm>
            <a:off x="243505" y="2900680"/>
            <a:ext cx="10841054" cy="3159760"/>
          </a:xfrm>
          <a:prstGeom prst="rect">
            <a:avLst/>
          </a:prstGeom>
        </p:spPr>
      </p:pic>
      <p:sp>
        <p:nvSpPr>
          <p:cNvPr id="8" name="TextBox 7">
            <a:extLst>
              <a:ext uri="{FF2B5EF4-FFF2-40B4-BE49-F238E27FC236}">
                <a16:creationId xmlns:a16="http://schemas.microsoft.com/office/drawing/2014/main" id="{B3F470EE-9392-7C92-3AA8-B94993D841EC}"/>
              </a:ext>
            </a:extLst>
          </p:cNvPr>
          <p:cNvSpPr txBox="1"/>
          <p:nvPr/>
        </p:nvSpPr>
        <p:spPr>
          <a:xfrm>
            <a:off x="243505" y="6119336"/>
            <a:ext cx="10841054" cy="738664"/>
          </a:xfrm>
          <a:prstGeom prst="rect">
            <a:avLst/>
          </a:prstGeom>
          <a:solidFill>
            <a:schemeClr val="accent5">
              <a:lumMod val="40000"/>
              <a:lumOff val="60000"/>
            </a:schemeClr>
          </a:solidFill>
        </p:spPr>
        <p:txBody>
          <a:bodyPr wrap="square" rtlCol="0">
            <a:spAutoFit/>
          </a:bodyPr>
          <a:lstStyle/>
          <a:p>
            <a:r>
              <a:rPr lang="en-US" sz="1400" b="1" i="0">
                <a:solidFill>
                  <a:srgbClr val="31708F"/>
                </a:solidFill>
                <a:effectLst/>
                <a:latin typeface="Georgia" panose="02040502050405020303" pitchFamily="18" charset="0"/>
              </a:rPr>
              <a:t>Insight:</a:t>
            </a:r>
            <a:br>
              <a:rPr lang="en-US" sz="1400"/>
            </a:br>
            <a:r>
              <a:rPr lang="en-US" sz="1400" b="0" i="0">
                <a:solidFill>
                  <a:srgbClr val="31708F"/>
                </a:solidFill>
                <a:effectLst/>
                <a:latin typeface="Georgia" panose="02040502050405020303" pitchFamily="18" charset="0"/>
              </a:rPr>
              <a:t>From the plot we can see the columns in which percentage of null values more than 40% are marked above the red line and the columns which have less than 40 % null values below the red line. Let's check the columns which has more than 40% missing values</a:t>
            </a:r>
            <a:endParaRPr lang="en-IN" sz="1400"/>
          </a:p>
        </p:txBody>
      </p:sp>
    </p:spTree>
    <p:extLst>
      <p:ext uri="{BB962C8B-B14F-4D97-AF65-F5344CB8AC3E}">
        <p14:creationId xmlns:p14="http://schemas.microsoft.com/office/powerpoint/2010/main" val="2055386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E303C8-AB5B-0F7F-7BDB-1081DF77819B}"/>
              </a:ext>
            </a:extLst>
          </p:cNvPr>
          <p:cNvPicPr>
            <a:picLocks noChangeAspect="1"/>
          </p:cNvPicPr>
          <p:nvPr/>
        </p:nvPicPr>
        <p:blipFill>
          <a:blip r:embed="rId2">
            <a:duotone>
              <a:prstClr val="black"/>
              <a:schemeClr val="accent1">
                <a:tint val="45000"/>
                <a:satMod val="400000"/>
              </a:schemeClr>
            </a:duotone>
          </a:blip>
          <a:stretch>
            <a:fillRect/>
          </a:stretch>
        </p:blipFill>
        <p:spPr>
          <a:xfrm>
            <a:off x="121594" y="0"/>
            <a:ext cx="11257605" cy="1135478"/>
          </a:xfrm>
          <a:prstGeom prst="rect">
            <a:avLst/>
          </a:prstGeom>
        </p:spPr>
      </p:pic>
      <p:sp>
        <p:nvSpPr>
          <p:cNvPr id="7" name="TextBox 6">
            <a:extLst>
              <a:ext uri="{FF2B5EF4-FFF2-40B4-BE49-F238E27FC236}">
                <a16:creationId xmlns:a16="http://schemas.microsoft.com/office/drawing/2014/main" id="{323B7B2B-8E22-6620-22E4-3E96CD311AED}"/>
              </a:ext>
            </a:extLst>
          </p:cNvPr>
          <p:cNvSpPr txBox="1"/>
          <p:nvPr/>
        </p:nvSpPr>
        <p:spPr>
          <a:xfrm>
            <a:off x="0" y="2550160"/>
            <a:ext cx="11257605" cy="646331"/>
          </a:xfrm>
          <a:prstGeom prst="rect">
            <a:avLst/>
          </a:prstGeom>
          <a:noFill/>
        </p:spPr>
        <p:txBody>
          <a:bodyPr wrap="square" rtlCol="0">
            <a:spAutoFit/>
          </a:bodyPr>
          <a:lstStyle/>
          <a:p>
            <a:r>
              <a:rPr lang="en-US" b="1" i="0">
                <a:solidFill>
                  <a:srgbClr val="31708F"/>
                </a:solidFill>
                <a:effectLst/>
                <a:latin typeface="Georgia" panose="02040502050405020303" pitchFamily="18" charset="0"/>
              </a:rPr>
              <a:t>Insight:</a:t>
            </a:r>
            <a:br>
              <a:rPr lang="en-US"/>
            </a:br>
            <a:r>
              <a:rPr lang="en-US" b="0" i="0">
                <a:solidFill>
                  <a:srgbClr val="31708F"/>
                </a:solidFill>
                <a:effectLst/>
                <a:latin typeface="Georgia" panose="02040502050405020303" pitchFamily="18" charset="0"/>
              </a:rPr>
              <a:t>Total of 11 columns are there which have more than 40% null values. These columns can be deleted.</a:t>
            </a:r>
            <a:endParaRPr lang="en-IN"/>
          </a:p>
        </p:txBody>
      </p:sp>
      <p:pic>
        <p:nvPicPr>
          <p:cNvPr id="9" name="Picture 8">
            <a:extLst>
              <a:ext uri="{FF2B5EF4-FFF2-40B4-BE49-F238E27FC236}">
                <a16:creationId xmlns:a16="http://schemas.microsoft.com/office/drawing/2014/main" id="{2CDA4E22-AFAA-2F73-9DBE-CFCAB42D8C18}"/>
              </a:ext>
            </a:extLst>
          </p:cNvPr>
          <p:cNvPicPr>
            <a:picLocks noChangeAspect="1"/>
          </p:cNvPicPr>
          <p:nvPr/>
        </p:nvPicPr>
        <p:blipFill>
          <a:blip r:embed="rId3">
            <a:duotone>
              <a:prstClr val="black"/>
              <a:schemeClr val="tx2">
                <a:tint val="45000"/>
                <a:satMod val="400000"/>
              </a:schemeClr>
            </a:duotone>
          </a:blip>
          <a:stretch>
            <a:fillRect/>
          </a:stretch>
        </p:blipFill>
        <p:spPr>
          <a:xfrm>
            <a:off x="121594" y="1135478"/>
            <a:ext cx="11257604" cy="1143099"/>
          </a:xfrm>
          <a:prstGeom prst="rect">
            <a:avLst/>
          </a:prstGeom>
        </p:spPr>
      </p:pic>
    </p:spTree>
    <p:extLst>
      <p:ext uri="{BB962C8B-B14F-4D97-AF65-F5344CB8AC3E}">
        <p14:creationId xmlns:p14="http://schemas.microsoft.com/office/powerpoint/2010/main" val="2367796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2722829-D27B-42BC-8510-B31EB627257B}"/>
              </a:ext>
            </a:extLst>
          </p:cNvPr>
          <p:cNvSpPr txBox="1"/>
          <p:nvPr/>
        </p:nvSpPr>
        <p:spPr>
          <a:xfrm>
            <a:off x="284480" y="176014"/>
            <a:ext cx="11308080" cy="584775"/>
          </a:xfrm>
          <a:prstGeom prst="rect">
            <a:avLst/>
          </a:prstGeom>
          <a:solidFill>
            <a:schemeClr val="accent6">
              <a:lumMod val="75000"/>
            </a:schemeClr>
          </a:solidFill>
        </p:spPr>
        <p:txBody>
          <a:bodyPr wrap="square">
            <a:spAutoFit/>
          </a:bodyPr>
          <a:lstStyle/>
          <a:p>
            <a:r>
              <a:rPr lang="en-US" sz="3200"/>
              <a:t>4.2 Analyze &amp; Delete Unnecessary Columns in applicationDF:</a:t>
            </a:r>
            <a:endParaRPr lang="en-IN" sz="3200"/>
          </a:p>
        </p:txBody>
      </p:sp>
      <p:sp>
        <p:nvSpPr>
          <p:cNvPr id="6" name="TextBox 5">
            <a:extLst>
              <a:ext uri="{FF2B5EF4-FFF2-40B4-BE49-F238E27FC236}">
                <a16:creationId xmlns:a16="http://schemas.microsoft.com/office/drawing/2014/main" id="{14E3A430-D8E9-3DAC-4D6A-67D69D3D9B8C}"/>
              </a:ext>
            </a:extLst>
          </p:cNvPr>
          <p:cNvSpPr txBox="1"/>
          <p:nvPr/>
        </p:nvSpPr>
        <p:spPr>
          <a:xfrm>
            <a:off x="284480" y="975955"/>
            <a:ext cx="10078720" cy="468000"/>
          </a:xfrm>
          <a:prstGeom prst="rect">
            <a:avLst/>
          </a:prstGeom>
          <a:noFill/>
        </p:spPr>
        <p:txBody>
          <a:bodyPr wrap="square" rtlCol="0">
            <a:spAutoFit/>
          </a:bodyPr>
          <a:lstStyle/>
          <a:p>
            <a:r>
              <a:rPr lang="en-IN"/>
              <a:t>First we analyse the correlation between </a:t>
            </a:r>
            <a:r>
              <a:rPr lang="en-IN" sz="1200" b="0" i="0">
                <a:solidFill>
                  <a:srgbClr val="000000"/>
                </a:solidFill>
                <a:effectLst/>
                <a:latin typeface="Georgia" panose="02040502050405020303" pitchFamily="18" charset="0"/>
              </a:rPr>
              <a:t>EXT_SOURCE_X </a:t>
            </a:r>
            <a:r>
              <a:rPr lang="en-IN" sz="1600" b="0" i="0">
                <a:solidFill>
                  <a:srgbClr val="000000"/>
                </a:solidFill>
                <a:effectLst/>
                <a:latin typeface="Georgia" panose="02040502050405020303" pitchFamily="18" charset="0"/>
              </a:rPr>
              <a:t>by using heatmap.</a:t>
            </a:r>
            <a:endParaRPr lang="en-IN" sz="1400" b="0" i="0">
              <a:solidFill>
                <a:srgbClr val="000000"/>
              </a:solidFill>
              <a:effectLst/>
              <a:latin typeface="Inter"/>
            </a:endParaRPr>
          </a:p>
          <a:p>
            <a:endParaRPr lang="en-IN"/>
          </a:p>
        </p:txBody>
      </p:sp>
      <p:pic>
        <p:nvPicPr>
          <p:cNvPr id="8" name="Picture 7">
            <a:extLst>
              <a:ext uri="{FF2B5EF4-FFF2-40B4-BE49-F238E27FC236}">
                <a16:creationId xmlns:a16="http://schemas.microsoft.com/office/drawing/2014/main" id="{DFDC8359-DF7F-35A8-A153-26FB59C00CC7}"/>
              </a:ext>
            </a:extLst>
          </p:cNvPr>
          <p:cNvPicPr>
            <a:picLocks noChangeAspect="1"/>
          </p:cNvPicPr>
          <p:nvPr/>
        </p:nvPicPr>
        <p:blipFill>
          <a:blip r:embed="rId2"/>
          <a:stretch>
            <a:fillRect/>
          </a:stretch>
        </p:blipFill>
        <p:spPr>
          <a:xfrm>
            <a:off x="284480" y="1338461"/>
            <a:ext cx="4267200" cy="3049553"/>
          </a:xfrm>
          <a:prstGeom prst="rect">
            <a:avLst/>
          </a:prstGeom>
        </p:spPr>
      </p:pic>
      <p:sp>
        <p:nvSpPr>
          <p:cNvPr id="10" name="TextBox 9">
            <a:extLst>
              <a:ext uri="{FF2B5EF4-FFF2-40B4-BE49-F238E27FC236}">
                <a16:creationId xmlns:a16="http://schemas.microsoft.com/office/drawing/2014/main" id="{F5F893B4-90D9-9227-6A11-1806100883B0}"/>
              </a:ext>
            </a:extLst>
          </p:cNvPr>
          <p:cNvSpPr txBox="1"/>
          <p:nvPr/>
        </p:nvSpPr>
        <p:spPr>
          <a:xfrm>
            <a:off x="4739311" y="2155870"/>
            <a:ext cx="6096000" cy="1323439"/>
          </a:xfrm>
          <a:prstGeom prst="rect">
            <a:avLst/>
          </a:prstGeom>
          <a:noFill/>
        </p:spPr>
        <p:txBody>
          <a:bodyPr wrap="square">
            <a:spAutoFit/>
          </a:bodyPr>
          <a:lstStyle/>
          <a:p>
            <a:r>
              <a:rPr lang="en-US" sz="1600"/>
              <a:t>Insight:</a:t>
            </a:r>
          </a:p>
          <a:p>
            <a:r>
              <a:rPr lang="en-US" sz="1600"/>
              <a:t>Based on the above Heatmap, we can see there is almost no correlation between EXT_SOURCE_X columns and target column, thus we can drop these columns. EXT_SOURCE_1 has 56% null values, where as EXT_SOURCE_3 has close to 20% null values.</a:t>
            </a:r>
            <a:endParaRPr lang="en-IN" sz="1600"/>
          </a:p>
        </p:txBody>
      </p:sp>
      <p:pic>
        <p:nvPicPr>
          <p:cNvPr id="13" name="Picture 12">
            <a:extLst>
              <a:ext uri="{FF2B5EF4-FFF2-40B4-BE49-F238E27FC236}">
                <a16:creationId xmlns:a16="http://schemas.microsoft.com/office/drawing/2014/main" id="{38F9B23D-5792-6FBC-2D41-B5B84C40B736}"/>
              </a:ext>
            </a:extLst>
          </p:cNvPr>
          <p:cNvPicPr>
            <a:picLocks noChangeAspect="1"/>
          </p:cNvPicPr>
          <p:nvPr/>
        </p:nvPicPr>
        <p:blipFill>
          <a:blip r:embed="rId3">
            <a:duotone>
              <a:prstClr val="black"/>
              <a:schemeClr val="accent2">
                <a:tint val="45000"/>
                <a:satMod val="400000"/>
              </a:schemeClr>
            </a:duotone>
          </a:blip>
          <a:stretch>
            <a:fillRect/>
          </a:stretch>
        </p:blipFill>
        <p:spPr>
          <a:xfrm>
            <a:off x="284480" y="4595941"/>
            <a:ext cx="11166498" cy="2086045"/>
          </a:xfrm>
          <a:prstGeom prst="rect">
            <a:avLst/>
          </a:prstGeom>
        </p:spPr>
      </p:pic>
    </p:spTree>
    <p:extLst>
      <p:ext uri="{BB962C8B-B14F-4D97-AF65-F5344CB8AC3E}">
        <p14:creationId xmlns:p14="http://schemas.microsoft.com/office/powerpoint/2010/main" val="6280127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B683C1F-06BC-F77B-AAAD-F5B26CB4EA34}"/>
              </a:ext>
            </a:extLst>
          </p:cNvPr>
          <p:cNvPicPr>
            <a:picLocks noChangeAspect="1"/>
          </p:cNvPicPr>
          <p:nvPr/>
        </p:nvPicPr>
        <p:blipFill>
          <a:blip r:embed="rId2">
            <a:duotone>
              <a:prstClr val="black"/>
              <a:schemeClr val="accent6">
                <a:tint val="45000"/>
                <a:satMod val="400000"/>
              </a:schemeClr>
            </a:duotone>
          </a:blip>
          <a:stretch>
            <a:fillRect/>
          </a:stretch>
        </p:blipFill>
        <p:spPr>
          <a:xfrm>
            <a:off x="248591" y="1"/>
            <a:ext cx="6477329" cy="3264605"/>
          </a:xfrm>
          <a:prstGeom prst="rect">
            <a:avLst/>
          </a:prstGeom>
        </p:spPr>
      </p:pic>
      <p:pic>
        <p:nvPicPr>
          <p:cNvPr id="9" name="Picture 8">
            <a:extLst>
              <a:ext uri="{FF2B5EF4-FFF2-40B4-BE49-F238E27FC236}">
                <a16:creationId xmlns:a16="http://schemas.microsoft.com/office/drawing/2014/main" id="{47014A7E-CF7E-95E5-AB31-E3ADAA1457C7}"/>
              </a:ext>
            </a:extLst>
          </p:cNvPr>
          <p:cNvPicPr>
            <a:picLocks noChangeAspect="1"/>
          </p:cNvPicPr>
          <p:nvPr/>
        </p:nvPicPr>
        <p:blipFill>
          <a:blip r:embed="rId3">
            <a:duotone>
              <a:prstClr val="black"/>
              <a:schemeClr val="accent6">
                <a:tint val="45000"/>
                <a:satMod val="400000"/>
              </a:schemeClr>
            </a:duotone>
          </a:blip>
          <a:stretch>
            <a:fillRect/>
          </a:stretch>
        </p:blipFill>
        <p:spPr>
          <a:xfrm>
            <a:off x="248591" y="3264606"/>
            <a:ext cx="6477329" cy="911154"/>
          </a:xfrm>
          <a:prstGeom prst="rect">
            <a:avLst/>
          </a:prstGeom>
        </p:spPr>
      </p:pic>
      <p:pic>
        <p:nvPicPr>
          <p:cNvPr id="10" name="Picture 9">
            <a:extLst>
              <a:ext uri="{FF2B5EF4-FFF2-40B4-BE49-F238E27FC236}">
                <a16:creationId xmlns:a16="http://schemas.microsoft.com/office/drawing/2014/main" id="{DE594630-4339-3E50-F7D4-3971E7BF6056}"/>
              </a:ext>
            </a:extLst>
          </p:cNvPr>
          <p:cNvPicPr>
            <a:picLocks noChangeAspect="1"/>
          </p:cNvPicPr>
          <p:nvPr/>
        </p:nvPicPr>
        <p:blipFill>
          <a:blip r:embed="rId4"/>
          <a:stretch>
            <a:fillRect/>
          </a:stretch>
        </p:blipFill>
        <p:spPr>
          <a:xfrm>
            <a:off x="6868160" y="81280"/>
            <a:ext cx="5323840" cy="5008880"/>
          </a:xfrm>
          <a:prstGeom prst="rect">
            <a:avLst/>
          </a:prstGeom>
        </p:spPr>
      </p:pic>
      <p:sp>
        <p:nvSpPr>
          <p:cNvPr id="12" name="TextBox 11">
            <a:extLst>
              <a:ext uri="{FF2B5EF4-FFF2-40B4-BE49-F238E27FC236}">
                <a16:creationId xmlns:a16="http://schemas.microsoft.com/office/drawing/2014/main" id="{2CA553B0-77E5-0467-BEB2-229456EAE6AD}"/>
              </a:ext>
            </a:extLst>
          </p:cNvPr>
          <p:cNvSpPr txBox="1"/>
          <p:nvPr/>
        </p:nvSpPr>
        <p:spPr>
          <a:xfrm>
            <a:off x="248591" y="4236720"/>
            <a:ext cx="6096000" cy="2092881"/>
          </a:xfrm>
          <a:prstGeom prst="rect">
            <a:avLst/>
          </a:prstGeom>
          <a:noFill/>
        </p:spPr>
        <p:txBody>
          <a:bodyPr wrap="square">
            <a:spAutoFit/>
          </a:bodyPr>
          <a:lstStyle/>
          <a:p>
            <a:r>
              <a:rPr lang="en-US" sz="1600" b="1" i="0">
                <a:solidFill>
                  <a:srgbClr val="31708F"/>
                </a:solidFill>
                <a:effectLst/>
                <a:latin typeface="Georgia" panose="02040502050405020303" pitchFamily="18" charset="0"/>
              </a:rPr>
              <a:t>Insight:</a:t>
            </a:r>
            <a:br>
              <a:rPr lang="en-US" sz="1600"/>
            </a:br>
            <a:r>
              <a:rPr lang="en-US" sz="1600" b="0" i="0">
                <a:solidFill>
                  <a:srgbClr val="31708F"/>
                </a:solidFill>
                <a:effectLst/>
                <a:latin typeface="Georgia" panose="02040502050405020303" pitchFamily="18" charset="0"/>
              </a:rPr>
              <a:t>The above graph shows that in most of the loan application cases, clients who applied for loans has not submitted FLAG_DOCUMENT_X except FLAG_DOCUMENT_3. Thus, Except for FLAG_DOCUMENT_3, we can delete rest of the columns. Data shows if borrower has submitted FLAG_DOCUMENT_3 then there is a less chance of defaulting the loan</a:t>
            </a:r>
            <a:r>
              <a:rPr lang="en-US" b="0" i="0">
                <a:solidFill>
                  <a:srgbClr val="31708F"/>
                </a:solidFill>
                <a:effectLst/>
                <a:latin typeface="Georgia" panose="02040502050405020303" pitchFamily="18" charset="0"/>
              </a:rPr>
              <a:t>.</a:t>
            </a:r>
            <a:endParaRPr lang="en-IN"/>
          </a:p>
        </p:txBody>
      </p:sp>
      <p:pic>
        <p:nvPicPr>
          <p:cNvPr id="14" name="Picture 13">
            <a:extLst>
              <a:ext uri="{FF2B5EF4-FFF2-40B4-BE49-F238E27FC236}">
                <a16:creationId xmlns:a16="http://schemas.microsoft.com/office/drawing/2014/main" id="{D509BF71-6FBF-72D3-B270-9FC4C66E014B}"/>
              </a:ext>
            </a:extLst>
          </p:cNvPr>
          <p:cNvPicPr>
            <a:picLocks noChangeAspect="1"/>
          </p:cNvPicPr>
          <p:nvPr/>
        </p:nvPicPr>
        <p:blipFill>
          <a:blip r:embed="rId5">
            <a:duotone>
              <a:prstClr val="black"/>
              <a:schemeClr val="accent1">
                <a:tint val="45000"/>
                <a:satMod val="400000"/>
              </a:schemeClr>
            </a:duotone>
          </a:blip>
          <a:stretch>
            <a:fillRect/>
          </a:stretch>
        </p:blipFill>
        <p:spPr>
          <a:xfrm>
            <a:off x="6096000" y="5151120"/>
            <a:ext cx="6096000" cy="1539373"/>
          </a:xfrm>
          <a:prstGeom prst="rect">
            <a:avLst/>
          </a:prstGeom>
        </p:spPr>
      </p:pic>
    </p:spTree>
    <p:extLst>
      <p:ext uri="{BB962C8B-B14F-4D97-AF65-F5344CB8AC3E}">
        <p14:creationId xmlns:p14="http://schemas.microsoft.com/office/powerpoint/2010/main" val="3043618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1A8C2B-D9A5-57B2-E794-A9227E883AAE}"/>
              </a:ext>
            </a:extLst>
          </p:cNvPr>
          <p:cNvPicPr>
            <a:picLocks noChangeAspect="1"/>
          </p:cNvPicPr>
          <p:nvPr/>
        </p:nvPicPr>
        <p:blipFill>
          <a:blip r:embed="rId2">
            <a:duotone>
              <a:prstClr val="black"/>
              <a:schemeClr val="accent6">
                <a:tint val="45000"/>
                <a:satMod val="400000"/>
              </a:schemeClr>
            </a:duotone>
          </a:blip>
          <a:stretch>
            <a:fillRect/>
          </a:stretch>
        </p:blipFill>
        <p:spPr>
          <a:xfrm>
            <a:off x="173661" y="0"/>
            <a:ext cx="6775779" cy="4297680"/>
          </a:xfrm>
          <a:prstGeom prst="rect">
            <a:avLst/>
          </a:prstGeom>
        </p:spPr>
      </p:pic>
      <p:pic>
        <p:nvPicPr>
          <p:cNvPr id="6" name="Picture 5">
            <a:extLst>
              <a:ext uri="{FF2B5EF4-FFF2-40B4-BE49-F238E27FC236}">
                <a16:creationId xmlns:a16="http://schemas.microsoft.com/office/drawing/2014/main" id="{240E109F-CE5A-C5C7-1307-6CFA488DAB84}"/>
              </a:ext>
            </a:extLst>
          </p:cNvPr>
          <p:cNvPicPr>
            <a:picLocks noChangeAspect="1"/>
          </p:cNvPicPr>
          <p:nvPr/>
        </p:nvPicPr>
        <p:blipFill>
          <a:blip r:embed="rId3"/>
          <a:stretch>
            <a:fillRect/>
          </a:stretch>
        </p:blipFill>
        <p:spPr>
          <a:xfrm>
            <a:off x="7051040" y="74930"/>
            <a:ext cx="5140960" cy="4151630"/>
          </a:xfrm>
          <a:prstGeom prst="rect">
            <a:avLst/>
          </a:prstGeom>
        </p:spPr>
      </p:pic>
      <p:sp>
        <p:nvSpPr>
          <p:cNvPr id="8" name="TextBox 7">
            <a:extLst>
              <a:ext uri="{FF2B5EF4-FFF2-40B4-BE49-F238E27FC236}">
                <a16:creationId xmlns:a16="http://schemas.microsoft.com/office/drawing/2014/main" id="{276C0B08-7ED7-414D-AF11-A41B5F84E8A6}"/>
              </a:ext>
            </a:extLst>
          </p:cNvPr>
          <p:cNvSpPr txBox="1"/>
          <p:nvPr/>
        </p:nvSpPr>
        <p:spPr>
          <a:xfrm>
            <a:off x="173661" y="4356130"/>
            <a:ext cx="11815139" cy="523220"/>
          </a:xfrm>
          <a:prstGeom prst="rect">
            <a:avLst/>
          </a:prstGeom>
          <a:noFill/>
        </p:spPr>
        <p:txBody>
          <a:bodyPr wrap="square">
            <a:spAutoFit/>
          </a:bodyPr>
          <a:lstStyle/>
          <a:p>
            <a:r>
              <a:rPr lang="en-US" sz="1400" b="1" i="0">
                <a:solidFill>
                  <a:srgbClr val="31708F"/>
                </a:solidFill>
                <a:effectLst/>
                <a:latin typeface="Georgia" panose="02040502050405020303" pitchFamily="18" charset="0"/>
              </a:rPr>
              <a:t>Insight:</a:t>
            </a:r>
            <a:br>
              <a:rPr lang="en-US" sz="1400"/>
            </a:br>
            <a:r>
              <a:rPr lang="en-US" sz="1400" b="0" i="0">
                <a:solidFill>
                  <a:srgbClr val="31708F"/>
                </a:solidFill>
                <a:effectLst/>
                <a:latin typeface="Georgia" panose="02040502050405020303" pitchFamily="18" charset="0"/>
              </a:rPr>
              <a:t>There is no correlation between flags of mobile phone, email etc with loan repayment; thus these columns can be deleted</a:t>
            </a:r>
            <a:endParaRPr lang="en-IN" sz="1400"/>
          </a:p>
        </p:txBody>
      </p:sp>
      <p:pic>
        <p:nvPicPr>
          <p:cNvPr id="10" name="Picture 9">
            <a:extLst>
              <a:ext uri="{FF2B5EF4-FFF2-40B4-BE49-F238E27FC236}">
                <a16:creationId xmlns:a16="http://schemas.microsoft.com/office/drawing/2014/main" id="{B868B0E0-3BE5-C3D5-4A02-D0860DF506BC}"/>
              </a:ext>
            </a:extLst>
          </p:cNvPr>
          <p:cNvPicPr>
            <a:picLocks noChangeAspect="1"/>
          </p:cNvPicPr>
          <p:nvPr/>
        </p:nvPicPr>
        <p:blipFill>
          <a:blip r:embed="rId4">
            <a:duotone>
              <a:prstClr val="black"/>
              <a:schemeClr val="accent2">
                <a:tint val="45000"/>
                <a:satMod val="400000"/>
              </a:schemeClr>
            </a:duotone>
          </a:blip>
          <a:stretch>
            <a:fillRect/>
          </a:stretch>
        </p:blipFill>
        <p:spPr>
          <a:xfrm>
            <a:off x="250483" y="5008920"/>
            <a:ext cx="9411677" cy="1849080"/>
          </a:xfrm>
          <a:prstGeom prst="rect">
            <a:avLst/>
          </a:prstGeom>
        </p:spPr>
      </p:pic>
    </p:spTree>
    <p:extLst>
      <p:ext uri="{BB962C8B-B14F-4D97-AF65-F5344CB8AC3E}">
        <p14:creationId xmlns:p14="http://schemas.microsoft.com/office/powerpoint/2010/main" val="4114590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E2737-3A6B-7DF9-FEC5-DCE6188578FD}"/>
              </a:ext>
            </a:extLst>
          </p:cNvPr>
          <p:cNvSpPr>
            <a:spLocks noGrp="1"/>
          </p:cNvSpPr>
          <p:nvPr>
            <p:ph type="title"/>
          </p:nvPr>
        </p:nvSpPr>
        <p:spPr>
          <a:solidFill>
            <a:srgbClr val="FFFF00"/>
          </a:solidFill>
        </p:spPr>
        <p:txBody>
          <a:bodyPr/>
          <a:lstStyle/>
          <a:p>
            <a:r>
              <a:rPr lang="en-IN" b="0" i="0">
                <a:solidFill>
                  <a:srgbClr val="000000"/>
                </a:solidFill>
                <a:effectLst/>
                <a:latin typeface="Georgia" panose="02040502050405020303" pitchFamily="18" charset="0"/>
              </a:rPr>
              <a:t>Table of Contents:</a:t>
            </a:r>
            <a:br>
              <a:rPr lang="en-IN" b="0" i="0">
                <a:solidFill>
                  <a:srgbClr val="000000"/>
                </a:solidFill>
                <a:effectLst/>
                <a:latin typeface="Inter"/>
              </a:rPr>
            </a:br>
            <a:endParaRPr lang="en-IN"/>
          </a:p>
        </p:txBody>
      </p:sp>
      <p:sp>
        <p:nvSpPr>
          <p:cNvPr id="3" name="Content Placeholder 2">
            <a:extLst>
              <a:ext uri="{FF2B5EF4-FFF2-40B4-BE49-F238E27FC236}">
                <a16:creationId xmlns:a16="http://schemas.microsoft.com/office/drawing/2014/main" id="{338CD653-601C-F735-987D-D864F5297E92}"/>
              </a:ext>
            </a:extLst>
          </p:cNvPr>
          <p:cNvSpPr>
            <a:spLocks noGrp="1"/>
          </p:cNvSpPr>
          <p:nvPr>
            <p:ph idx="1"/>
          </p:nvPr>
        </p:nvSpPr>
        <p:spPr>
          <a:solidFill>
            <a:schemeClr val="accent3">
              <a:lumMod val="60000"/>
              <a:lumOff val="40000"/>
            </a:schemeClr>
          </a:solidFill>
        </p:spPr>
        <p:txBody>
          <a:bodyPr/>
          <a:lstStyle/>
          <a:p>
            <a:pPr algn="l">
              <a:buFont typeface="+mj-lt"/>
              <a:buAutoNum type="arabicPeriod"/>
            </a:pPr>
            <a:r>
              <a:rPr lang="en-US" b="0" i="0" u="none" strike="noStrike">
                <a:solidFill>
                  <a:srgbClr val="008ABC"/>
                </a:solidFill>
                <a:effectLst/>
                <a:latin typeface="Georgia" panose="02040502050405020303" pitchFamily="18" charset="0"/>
                <a:hlinkClick r:id="rId2"/>
              </a:rPr>
              <a:t>Introduction</a:t>
            </a:r>
            <a:endParaRPr lang="en-US" b="0" i="0">
              <a:effectLst/>
              <a:latin typeface="Georgia" panose="02040502050405020303" pitchFamily="18" charset="0"/>
            </a:endParaRPr>
          </a:p>
          <a:p>
            <a:pPr algn="l">
              <a:buFont typeface="+mj-lt"/>
              <a:buAutoNum type="arabicPeriod"/>
            </a:pPr>
            <a:r>
              <a:rPr lang="en-US" b="0" i="0" u="none" strike="noStrike">
                <a:solidFill>
                  <a:srgbClr val="008ABC"/>
                </a:solidFill>
                <a:effectLst/>
                <a:latin typeface="Georgia" panose="02040502050405020303" pitchFamily="18" charset="0"/>
                <a:hlinkClick r:id="rId3"/>
              </a:rPr>
              <a:t>Getting </a:t>
            </a:r>
            <a:r>
              <a:rPr lang="en-US" b="0" i="0" u="none" strike="noStrike" err="1">
                <a:solidFill>
                  <a:srgbClr val="008ABC"/>
                </a:solidFill>
                <a:effectLst/>
                <a:latin typeface="Georgia" panose="02040502050405020303" pitchFamily="18" charset="0"/>
                <a:hlinkClick r:id="rId3"/>
              </a:rPr>
              <a:t>Jupyter</a:t>
            </a:r>
            <a:r>
              <a:rPr lang="en-US" b="0" i="0" u="none" strike="noStrike">
                <a:solidFill>
                  <a:srgbClr val="008ABC"/>
                </a:solidFill>
                <a:effectLst/>
                <a:latin typeface="Georgia" panose="02040502050405020303" pitchFamily="18" charset="0"/>
                <a:hlinkClick r:id="rId3"/>
              </a:rPr>
              <a:t> Ready</a:t>
            </a:r>
            <a:endParaRPr lang="en-US" b="0" i="0">
              <a:effectLst/>
              <a:latin typeface="Georgia" panose="02040502050405020303" pitchFamily="18" charset="0"/>
            </a:endParaRPr>
          </a:p>
          <a:p>
            <a:pPr algn="l">
              <a:buFont typeface="+mj-lt"/>
              <a:buAutoNum type="arabicPeriod"/>
            </a:pPr>
            <a:r>
              <a:rPr lang="en-US" b="0" i="0" u="none" strike="noStrike">
                <a:solidFill>
                  <a:srgbClr val="008ABC"/>
                </a:solidFill>
                <a:effectLst/>
                <a:latin typeface="Georgia" panose="02040502050405020303" pitchFamily="18" charset="0"/>
                <a:hlinkClick r:id="rId4"/>
              </a:rPr>
              <a:t>Reading &amp; Understanding the data</a:t>
            </a:r>
            <a:endParaRPr lang="en-US" b="0" i="0">
              <a:effectLst/>
              <a:latin typeface="Georgia" panose="02040502050405020303" pitchFamily="18" charset="0"/>
            </a:endParaRPr>
          </a:p>
          <a:p>
            <a:pPr algn="l">
              <a:buFont typeface="+mj-lt"/>
              <a:buAutoNum type="arabicPeriod"/>
            </a:pPr>
            <a:r>
              <a:rPr lang="en-IN" b="0" i="0" u="none" strike="noStrike">
                <a:solidFill>
                  <a:srgbClr val="008ABC"/>
                </a:solidFill>
                <a:effectLst/>
                <a:latin typeface="Georgia" panose="02040502050405020303" pitchFamily="18" charset="0"/>
                <a:hlinkClick r:id="rId5"/>
              </a:rPr>
              <a:t>Data Cleaning &amp; Manipulation</a:t>
            </a:r>
            <a:endParaRPr lang="en-IN" b="0" i="0">
              <a:effectLst/>
              <a:latin typeface="Georgia" panose="02040502050405020303" pitchFamily="18" charset="0"/>
            </a:endParaRPr>
          </a:p>
          <a:p>
            <a:pPr algn="l">
              <a:buFont typeface="+mj-lt"/>
              <a:buAutoNum type="arabicPeriod"/>
            </a:pPr>
            <a:r>
              <a:rPr lang="en-IN" b="0" i="0" u="none" strike="noStrike">
                <a:solidFill>
                  <a:srgbClr val="008ABC"/>
                </a:solidFill>
                <a:effectLst/>
                <a:latin typeface="Georgia" panose="02040502050405020303" pitchFamily="18" charset="0"/>
                <a:hlinkClick r:id="rId6"/>
              </a:rPr>
              <a:t>Data Analysis</a:t>
            </a:r>
            <a:endParaRPr lang="en-IN" b="0" i="0">
              <a:effectLst/>
              <a:latin typeface="Georgia" panose="02040502050405020303" pitchFamily="18" charset="0"/>
            </a:endParaRPr>
          </a:p>
          <a:p>
            <a:pPr algn="l">
              <a:buFont typeface="+mj-lt"/>
              <a:buAutoNum type="arabicPeriod"/>
            </a:pPr>
            <a:r>
              <a:rPr lang="en-IN" b="0" i="0" u="none" strike="noStrike">
                <a:solidFill>
                  <a:srgbClr val="008ABC"/>
                </a:solidFill>
                <a:effectLst/>
                <a:latin typeface="Georgia" panose="02040502050405020303" pitchFamily="18" charset="0"/>
                <a:hlinkClick r:id="rId7"/>
              </a:rPr>
              <a:t>Merged </a:t>
            </a:r>
            <a:r>
              <a:rPr lang="en-IN" b="0" i="0" u="none" strike="noStrike" err="1">
                <a:solidFill>
                  <a:srgbClr val="008ABC"/>
                </a:solidFill>
                <a:effectLst/>
                <a:latin typeface="Georgia" panose="02040502050405020303" pitchFamily="18" charset="0"/>
                <a:hlinkClick r:id="rId7"/>
              </a:rPr>
              <a:t>Dataframes</a:t>
            </a:r>
            <a:r>
              <a:rPr lang="en-IN" b="0" i="0" u="none" strike="noStrike">
                <a:solidFill>
                  <a:srgbClr val="008ABC"/>
                </a:solidFill>
                <a:effectLst/>
                <a:latin typeface="Georgia" panose="02040502050405020303" pitchFamily="18" charset="0"/>
                <a:hlinkClick r:id="rId7"/>
              </a:rPr>
              <a:t> Analysis</a:t>
            </a:r>
            <a:endParaRPr lang="en-IN" b="0" i="0">
              <a:effectLst/>
              <a:latin typeface="Georgia" panose="02040502050405020303" pitchFamily="18" charset="0"/>
            </a:endParaRPr>
          </a:p>
          <a:p>
            <a:pPr algn="l">
              <a:buFont typeface="+mj-lt"/>
              <a:buAutoNum type="arabicPeriod"/>
            </a:pPr>
            <a:r>
              <a:rPr lang="en-IN" b="0" i="0" u="none" strike="noStrike">
                <a:solidFill>
                  <a:srgbClr val="008ABC"/>
                </a:solidFill>
                <a:effectLst/>
                <a:latin typeface="Georgia" panose="02040502050405020303" pitchFamily="18" charset="0"/>
                <a:hlinkClick r:id="rId8"/>
              </a:rPr>
              <a:t>Conclusions</a:t>
            </a:r>
            <a:endParaRPr lang="en-IN" b="0" i="0">
              <a:effectLst/>
              <a:latin typeface="Georgia" panose="02040502050405020303" pitchFamily="18" charset="0"/>
            </a:endParaRPr>
          </a:p>
          <a:p>
            <a:pPr marL="0" indent="0">
              <a:buNone/>
            </a:pPr>
            <a:endParaRPr lang="en-IN"/>
          </a:p>
        </p:txBody>
      </p:sp>
    </p:spTree>
    <p:extLst>
      <p:ext uri="{BB962C8B-B14F-4D97-AF65-F5344CB8AC3E}">
        <p14:creationId xmlns:p14="http://schemas.microsoft.com/office/powerpoint/2010/main" val="25756994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56C853-019A-DD31-3A02-468DDF27EDEC}"/>
              </a:ext>
            </a:extLst>
          </p:cNvPr>
          <p:cNvPicPr>
            <a:picLocks noChangeAspect="1"/>
          </p:cNvPicPr>
          <p:nvPr/>
        </p:nvPicPr>
        <p:blipFill>
          <a:blip r:embed="rId2">
            <a:duotone>
              <a:prstClr val="black"/>
              <a:schemeClr val="accent6">
                <a:tint val="45000"/>
                <a:satMod val="400000"/>
              </a:schemeClr>
            </a:duotone>
          </a:blip>
          <a:stretch>
            <a:fillRect/>
          </a:stretch>
        </p:blipFill>
        <p:spPr>
          <a:xfrm>
            <a:off x="201601" y="0"/>
            <a:ext cx="10608639" cy="2286000"/>
          </a:xfrm>
          <a:prstGeom prst="rect">
            <a:avLst/>
          </a:prstGeom>
        </p:spPr>
      </p:pic>
      <p:pic>
        <p:nvPicPr>
          <p:cNvPr id="7" name="Picture 6">
            <a:extLst>
              <a:ext uri="{FF2B5EF4-FFF2-40B4-BE49-F238E27FC236}">
                <a16:creationId xmlns:a16="http://schemas.microsoft.com/office/drawing/2014/main" id="{325BB555-6DBC-884C-45B0-4379B862E2F0}"/>
              </a:ext>
            </a:extLst>
          </p:cNvPr>
          <p:cNvPicPr>
            <a:picLocks noChangeAspect="1"/>
          </p:cNvPicPr>
          <p:nvPr/>
        </p:nvPicPr>
        <p:blipFill>
          <a:blip r:embed="rId3"/>
          <a:stretch>
            <a:fillRect/>
          </a:stretch>
        </p:blipFill>
        <p:spPr>
          <a:xfrm>
            <a:off x="115353" y="2308466"/>
            <a:ext cx="3999447" cy="4549534"/>
          </a:xfrm>
          <a:prstGeom prst="rect">
            <a:avLst/>
          </a:prstGeom>
        </p:spPr>
      </p:pic>
      <p:pic>
        <p:nvPicPr>
          <p:cNvPr id="9" name="Picture 8">
            <a:extLst>
              <a:ext uri="{FF2B5EF4-FFF2-40B4-BE49-F238E27FC236}">
                <a16:creationId xmlns:a16="http://schemas.microsoft.com/office/drawing/2014/main" id="{1D99AE72-0D3F-609E-7771-27EAF5C4BADE}"/>
              </a:ext>
            </a:extLst>
          </p:cNvPr>
          <p:cNvPicPr>
            <a:picLocks noChangeAspect="1"/>
          </p:cNvPicPr>
          <p:nvPr/>
        </p:nvPicPr>
        <p:blipFill>
          <a:blip r:embed="rId4"/>
          <a:stretch>
            <a:fillRect/>
          </a:stretch>
        </p:blipFill>
        <p:spPr>
          <a:xfrm>
            <a:off x="4013200" y="2308466"/>
            <a:ext cx="3840480" cy="4549534"/>
          </a:xfrm>
          <a:prstGeom prst="rect">
            <a:avLst/>
          </a:prstGeom>
        </p:spPr>
      </p:pic>
      <p:pic>
        <p:nvPicPr>
          <p:cNvPr id="11" name="Picture 10">
            <a:extLst>
              <a:ext uri="{FF2B5EF4-FFF2-40B4-BE49-F238E27FC236}">
                <a16:creationId xmlns:a16="http://schemas.microsoft.com/office/drawing/2014/main" id="{1C3F0348-4E38-E637-E1ED-01FA591B318B}"/>
              </a:ext>
            </a:extLst>
          </p:cNvPr>
          <p:cNvPicPr>
            <a:picLocks noChangeAspect="1"/>
          </p:cNvPicPr>
          <p:nvPr/>
        </p:nvPicPr>
        <p:blipFill>
          <a:blip r:embed="rId5"/>
          <a:stretch>
            <a:fillRect/>
          </a:stretch>
        </p:blipFill>
        <p:spPr>
          <a:xfrm>
            <a:off x="7853681" y="2308466"/>
            <a:ext cx="3373120" cy="4549534"/>
          </a:xfrm>
          <a:prstGeom prst="rect">
            <a:avLst/>
          </a:prstGeom>
        </p:spPr>
      </p:pic>
    </p:spTree>
    <p:extLst>
      <p:ext uri="{BB962C8B-B14F-4D97-AF65-F5344CB8AC3E}">
        <p14:creationId xmlns:p14="http://schemas.microsoft.com/office/powerpoint/2010/main" val="18912803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01472B5-251B-8A49-5ADF-6CC7FC6FE675}"/>
              </a:ext>
            </a:extLst>
          </p:cNvPr>
          <p:cNvSpPr txBox="1"/>
          <p:nvPr/>
        </p:nvSpPr>
        <p:spPr>
          <a:xfrm>
            <a:off x="303934" y="179016"/>
            <a:ext cx="10897466" cy="523220"/>
          </a:xfrm>
          <a:prstGeom prst="rect">
            <a:avLst/>
          </a:prstGeom>
          <a:solidFill>
            <a:schemeClr val="accent6">
              <a:lumMod val="75000"/>
            </a:schemeClr>
          </a:solidFill>
        </p:spPr>
        <p:txBody>
          <a:bodyPr wrap="square">
            <a:spAutoFit/>
          </a:bodyPr>
          <a:lstStyle/>
          <a:p>
            <a:pPr algn="l"/>
            <a:r>
              <a:rPr lang="en-US" sz="2800" b="0" i="0">
                <a:solidFill>
                  <a:srgbClr val="000000"/>
                </a:solidFill>
                <a:effectLst/>
                <a:latin typeface="Georgia" panose="02040502050405020303" pitchFamily="18" charset="0"/>
              </a:rPr>
              <a:t>4.3 Analyze &amp; Delete Unnecessary Columns in previousDF:</a:t>
            </a:r>
            <a:endParaRPr lang="en-US" sz="2800" b="0" i="0">
              <a:solidFill>
                <a:srgbClr val="000000"/>
              </a:solidFill>
              <a:effectLst/>
              <a:latin typeface="Inter"/>
            </a:endParaRPr>
          </a:p>
        </p:txBody>
      </p:sp>
      <p:pic>
        <p:nvPicPr>
          <p:cNvPr id="7" name="Picture 6">
            <a:extLst>
              <a:ext uri="{FF2B5EF4-FFF2-40B4-BE49-F238E27FC236}">
                <a16:creationId xmlns:a16="http://schemas.microsoft.com/office/drawing/2014/main" id="{4D0865D6-AF3F-EE9E-0BE0-C9725A7388DA}"/>
              </a:ext>
            </a:extLst>
          </p:cNvPr>
          <p:cNvPicPr>
            <a:picLocks noChangeAspect="1"/>
          </p:cNvPicPr>
          <p:nvPr/>
        </p:nvPicPr>
        <p:blipFill>
          <a:blip r:embed="rId2"/>
          <a:stretch>
            <a:fillRect/>
          </a:stretch>
        </p:blipFill>
        <p:spPr>
          <a:xfrm>
            <a:off x="303934" y="951295"/>
            <a:ext cx="5928874" cy="4503932"/>
          </a:xfrm>
          <a:prstGeom prst="rect">
            <a:avLst/>
          </a:prstGeom>
        </p:spPr>
      </p:pic>
      <p:pic>
        <p:nvPicPr>
          <p:cNvPr id="9" name="Picture 8">
            <a:extLst>
              <a:ext uri="{FF2B5EF4-FFF2-40B4-BE49-F238E27FC236}">
                <a16:creationId xmlns:a16="http://schemas.microsoft.com/office/drawing/2014/main" id="{E43992A4-4040-3B8D-8E63-26D82CA6616B}"/>
              </a:ext>
            </a:extLst>
          </p:cNvPr>
          <p:cNvPicPr>
            <a:picLocks noChangeAspect="1"/>
          </p:cNvPicPr>
          <p:nvPr/>
        </p:nvPicPr>
        <p:blipFill>
          <a:blip r:embed="rId3">
            <a:duotone>
              <a:prstClr val="black"/>
              <a:schemeClr val="accent5">
                <a:tint val="45000"/>
                <a:satMod val="400000"/>
              </a:schemeClr>
            </a:duotone>
          </a:blip>
          <a:stretch>
            <a:fillRect/>
          </a:stretch>
        </p:blipFill>
        <p:spPr>
          <a:xfrm>
            <a:off x="4927889" y="2228614"/>
            <a:ext cx="6767146" cy="3475672"/>
          </a:xfrm>
          <a:prstGeom prst="rect">
            <a:avLst/>
          </a:prstGeom>
        </p:spPr>
      </p:pic>
      <p:sp>
        <p:nvSpPr>
          <p:cNvPr id="11" name="TextBox 10">
            <a:extLst>
              <a:ext uri="{FF2B5EF4-FFF2-40B4-BE49-F238E27FC236}">
                <a16:creationId xmlns:a16="http://schemas.microsoft.com/office/drawing/2014/main" id="{783EC9B3-05A9-8252-B413-E895A2B1C5BF}"/>
              </a:ext>
            </a:extLst>
          </p:cNvPr>
          <p:cNvSpPr txBox="1"/>
          <p:nvPr/>
        </p:nvSpPr>
        <p:spPr>
          <a:xfrm>
            <a:off x="303934" y="5901549"/>
            <a:ext cx="11032548" cy="830997"/>
          </a:xfrm>
          <a:prstGeom prst="rect">
            <a:avLst/>
          </a:prstGeom>
          <a:solidFill>
            <a:schemeClr val="accent2">
              <a:lumMod val="60000"/>
              <a:lumOff val="40000"/>
            </a:schemeClr>
          </a:solidFill>
        </p:spPr>
        <p:txBody>
          <a:bodyPr wrap="square">
            <a:spAutoFit/>
          </a:bodyPr>
          <a:lstStyle/>
          <a:p>
            <a:r>
              <a:rPr lang="en-US" sz="2400"/>
              <a:t>Insight:</a:t>
            </a:r>
          </a:p>
          <a:p>
            <a:r>
              <a:rPr lang="en-US" sz="2400"/>
              <a:t>Total 15 columns can be deleted from previousDF.</a:t>
            </a:r>
            <a:endParaRPr lang="en-IN" sz="2400"/>
          </a:p>
        </p:txBody>
      </p:sp>
    </p:spTree>
    <p:extLst>
      <p:ext uri="{BB962C8B-B14F-4D97-AF65-F5344CB8AC3E}">
        <p14:creationId xmlns:p14="http://schemas.microsoft.com/office/powerpoint/2010/main" val="4945974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8EB05C-BF0F-AD03-AB4F-13647D177546}"/>
              </a:ext>
            </a:extLst>
          </p:cNvPr>
          <p:cNvPicPr>
            <a:picLocks noChangeAspect="1"/>
          </p:cNvPicPr>
          <p:nvPr/>
        </p:nvPicPr>
        <p:blipFill>
          <a:blip r:embed="rId2">
            <a:duotone>
              <a:prstClr val="black"/>
              <a:schemeClr val="accent4">
                <a:tint val="45000"/>
                <a:satMod val="400000"/>
              </a:schemeClr>
            </a:duotone>
          </a:blip>
          <a:stretch>
            <a:fillRect/>
          </a:stretch>
        </p:blipFill>
        <p:spPr>
          <a:xfrm>
            <a:off x="5235394" y="138511"/>
            <a:ext cx="6972904" cy="1178673"/>
          </a:xfrm>
          <a:prstGeom prst="rect">
            <a:avLst/>
          </a:prstGeom>
        </p:spPr>
      </p:pic>
      <p:pic>
        <p:nvPicPr>
          <p:cNvPr id="9" name="Picture 8">
            <a:extLst>
              <a:ext uri="{FF2B5EF4-FFF2-40B4-BE49-F238E27FC236}">
                <a16:creationId xmlns:a16="http://schemas.microsoft.com/office/drawing/2014/main" id="{B8240722-B5C2-D5C8-EB9D-C4DDC05F5DCC}"/>
              </a:ext>
            </a:extLst>
          </p:cNvPr>
          <p:cNvPicPr>
            <a:picLocks noChangeAspect="1"/>
          </p:cNvPicPr>
          <p:nvPr/>
        </p:nvPicPr>
        <p:blipFill>
          <a:blip r:embed="rId3">
            <a:duotone>
              <a:prstClr val="black"/>
              <a:schemeClr val="accent1">
                <a:tint val="45000"/>
                <a:satMod val="400000"/>
              </a:schemeClr>
            </a:duotone>
          </a:blip>
          <a:stretch>
            <a:fillRect/>
          </a:stretch>
        </p:blipFill>
        <p:spPr>
          <a:xfrm>
            <a:off x="137172" y="138511"/>
            <a:ext cx="5098222" cy="1623201"/>
          </a:xfrm>
          <a:prstGeom prst="rect">
            <a:avLst/>
          </a:prstGeom>
        </p:spPr>
      </p:pic>
      <p:pic>
        <p:nvPicPr>
          <p:cNvPr id="11" name="Picture 10">
            <a:extLst>
              <a:ext uri="{FF2B5EF4-FFF2-40B4-BE49-F238E27FC236}">
                <a16:creationId xmlns:a16="http://schemas.microsoft.com/office/drawing/2014/main" id="{AC008FAD-271A-FE55-F04B-F3A25A5B0CE6}"/>
              </a:ext>
            </a:extLst>
          </p:cNvPr>
          <p:cNvPicPr>
            <a:picLocks noChangeAspect="1"/>
          </p:cNvPicPr>
          <p:nvPr/>
        </p:nvPicPr>
        <p:blipFill>
          <a:blip r:embed="rId4"/>
          <a:stretch>
            <a:fillRect/>
          </a:stretch>
        </p:blipFill>
        <p:spPr>
          <a:xfrm>
            <a:off x="137172" y="1910049"/>
            <a:ext cx="4414046" cy="4308891"/>
          </a:xfrm>
          <a:prstGeom prst="rect">
            <a:avLst/>
          </a:prstGeom>
        </p:spPr>
      </p:pic>
      <p:pic>
        <p:nvPicPr>
          <p:cNvPr id="13" name="Picture 12">
            <a:extLst>
              <a:ext uri="{FF2B5EF4-FFF2-40B4-BE49-F238E27FC236}">
                <a16:creationId xmlns:a16="http://schemas.microsoft.com/office/drawing/2014/main" id="{398E2943-3045-0A3D-1FD4-ACCC454DA3B0}"/>
              </a:ext>
            </a:extLst>
          </p:cNvPr>
          <p:cNvPicPr>
            <a:picLocks noChangeAspect="1"/>
          </p:cNvPicPr>
          <p:nvPr/>
        </p:nvPicPr>
        <p:blipFill>
          <a:blip r:embed="rId5"/>
          <a:stretch>
            <a:fillRect/>
          </a:stretch>
        </p:blipFill>
        <p:spPr>
          <a:xfrm>
            <a:off x="5098222" y="1910049"/>
            <a:ext cx="4368263" cy="3784169"/>
          </a:xfrm>
          <a:prstGeom prst="rect">
            <a:avLst/>
          </a:prstGeom>
        </p:spPr>
      </p:pic>
      <p:sp>
        <p:nvSpPr>
          <p:cNvPr id="15" name="TextBox 14">
            <a:extLst>
              <a:ext uri="{FF2B5EF4-FFF2-40B4-BE49-F238E27FC236}">
                <a16:creationId xmlns:a16="http://schemas.microsoft.com/office/drawing/2014/main" id="{6A63E7DE-6CA2-24B9-A4B7-B9A2BAEE0831}"/>
              </a:ext>
            </a:extLst>
          </p:cNvPr>
          <p:cNvSpPr txBox="1"/>
          <p:nvPr/>
        </p:nvSpPr>
        <p:spPr>
          <a:xfrm>
            <a:off x="4948670" y="5606626"/>
            <a:ext cx="6094268" cy="1200329"/>
          </a:xfrm>
          <a:prstGeom prst="rect">
            <a:avLst/>
          </a:prstGeom>
          <a:solidFill>
            <a:srgbClr val="C00000"/>
          </a:solidFill>
        </p:spPr>
        <p:txBody>
          <a:bodyPr wrap="square">
            <a:spAutoFit/>
          </a:bodyPr>
          <a:lstStyle/>
          <a:p>
            <a:r>
              <a:rPr lang="en-US" sz="2400"/>
              <a:t>Insight:</a:t>
            </a:r>
          </a:p>
          <a:p>
            <a:r>
              <a:rPr lang="en-US" sz="2400"/>
              <a:t>After deleting unnecessary columns, there are 22 columns remaining in applicationDF</a:t>
            </a:r>
            <a:endParaRPr lang="en-IN" sz="2400"/>
          </a:p>
        </p:txBody>
      </p:sp>
    </p:spTree>
    <p:extLst>
      <p:ext uri="{BB962C8B-B14F-4D97-AF65-F5344CB8AC3E}">
        <p14:creationId xmlns:p14="http://schemas.microsoft.com/office/powerpoint/2010/main" val="38286757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2195A9-343F-CBE1-5CB0-008E37CE90E3}"/>
              </a:ext>
            </a:extLst>
          </p:cNvPr>
          <p:cNvSpPr txBox="1"/>
          <p:nvPr/>
        </p:nvSpPr>
        <p:spPr>
          <a:xfrm>
            <a:off x="1732" y="106279"/>
            <a:ext cx="11106150" cy="523220"/>
          </a:xfrm>
          <a:prstGeom prst="rect">
            <a:avLst/>
          </a:prstGeom>
          <a:noFill/>
        </p:spPr>
        <p:txBody>
          <a:bodyPr wrap="square">
            <a:spAutoFit/>
          </a:bodyPr>
          <a:lstStyle/>
          <a:p>
            <a:r>
              <a:rPr lang="en-IN" sz="2800"/>
              <a:t>4.4 Standardize Values for applicationDF:</a:t>
            </a:r>
          </a:p>
        </p:txBody>
      </p:sp>
      <p:pic>
        <p:nvPicPr>
          <p:cNvPr id="10" name="Picture 9">
            <a:extLst>
              <a:ext uri="{FF2B5EF4-FFF2-40B4-BE49-F238E27FC236}">
                <a16:creationId xmlns:a16="http://schemas.microsoft.com/office/drawing/2014/main" id="{E1EBE6D4-CBEE-CE7F-834B-83D7D51825F5}"/>
              </a:ext>
            </a:extLst>
          </p:cNvPr>
          <p:cNvPicPr>
            <a:picLocks noChangeAspect="1"/>
          </p:cNvPicPr>
          <p:nvPr/>
        </p:nvPicPr>
        <p:blipFill>
          <a:blip r:embed="rId2"/>
          <a:stretch>
            <a:fillRect/>
          </a:stretch>
        </p:blipFill>
        <p:spPr>
          <a:xfrm>
            <a:off x="74836" y="734195"/>
            <a:ext cx="12117164" cy="2521834"/>
          </a:xfrm>
          <a:prstGeom prst="rect">
            <a:avLst/>
          </a:prstGeom>
        </p:spPr>
      </p:pic>
      <p:sp>
        <p:nvSpPr>
          <p:cNvPr id="15" name="TextBox 14">
            <a:extLst>
              <a:ext uri="{FF2B5EF4-FFF2-40B4-BE49-F238E27FC236}">
                <a16:creationId xmlns:a16="http://schemas.microsoft.com/office/drawing/2014/main" id="{58F59889-0493-10DA-3E4F-A4A976E9E670}"/>
              </a:ext>
            </a:extLst>
          </p:cNvPr>
          <p:cNvSpPr txBox="1"/>
          <p:nvPr/>
        </p:nvSpPr>
        <p:spPr>
          <a:xfrm>
            <a:off x="153134" y="3601971"/>
            <a:ext cx="12038866" cy="523220"/>
          </a:xfrm>
          <a:prstGeom prst="rect">
            <a:avLst/>
          </a:prstGeom>
          <a:solidFill>
            <a:srgbClr val="C00000"/>
          </a:solidFill>
        </p:spPr>
        <p:txBody>
          <a:bodyPr wrap="square" rtlCol="0">
            <a:spAutoFit/>
          </a:bodyPr>
          <a:lstStyle/>
          <a:p>
            <a:r>
              <a:rPr lang="en-IN" sz="2800"/>
              <a:t>Binning the relevant attribute and find the conclusion :</a:t>
            </a:r>
          </a:p>
        </p:txBody>
      </p:sp>
      <p:sp>
        <p:nvSpPr>
          <p:cNvPr id="17" name="TextBox 16">
            <a:extLst>
              <a:ext uri="{FF2B5EF4-FFF2-40B4-BE49-F238E27FC236}">
                <a16:creationId xmlns:a16="http://schemas.microsoft.com/office/drawing/2014/main" id="{280CAD1D-AAD1-B35A-60F5-7E12BE8BE619}"/>
              </a:ext>
            </a:extLst>
          </p:cNvPr>
          <p:cNvSpPr txBox="1"/>
          <p:nvPr/>
        </p:nvSpPr>
        <p:spPr>
          <a:xfrm>
            <a:off x="153134" y="4177146"/>
            <a:ext cx="12038866" cy="1754326"/>
          </a:xfrm>
          <a:prstGeom prst="rect">
            <a:avLst/>
          </a:prstGeom>
          <a:solidFill>
            <a:schemeClr val="accent1">
              <a:lumMod val="40000"/>
              <a:lumOff val="60000"/>
            </a:schemeClr>
          </a:solidFill>
        </p:spPr>
        <p:txBody>
          <a:bodyPr wrap="square">
            <a:spAutoFit/>
          </a:bodyPr>
          <a:lstStyle/>
          <a:p>
            <a:r>
              <a:rPr lang="en-US"/>
              <a:t>1.More than 50% loan applicants have income amount in the range of 100K-200K. Almost 92% loan applicants have income less than 300K</a:t>
            </a:r>
          </a:p>
          <a:p>
            <a:r>
              <a:rPr lang="en-US" sz="1600">
                <a:solidFill>
                  <a:schemeClr val="tx1">
                    <a:lumMod val="95000"/>
                    <a:lumOff val="5000"/>
                  </a:schemeClr>
                </a:solidFill>
                <a:cs typeface="Calibri Light" panose="020F0302020204030204" pitchFamily="34" charset="0"/>
              </a:rPr>
              <a:t>2.M</a:t>
            </a:r>
            <a:r>
              <a:rPr lang="en-US" sz="1600" b="0" i="0">
                <a:solidFill>
                  <a:schemeClr val="tx1">
                    <a:lumMod val="95000"/>
                    <a:lumOff val="5000"/>
                  </a:schemeClr>
                </a:solidFill>
                <a:effectLst/>
                <a:cs typeface="Calibri Light" panose="020F0302020204030204" pitchFamily="34" charset="0"/>
              </a:rPr>
              <a:t>ore</a:t>
            </a:r>
            <a:r>
              <a:rPr lang="en-US" sz="1600" b="0" i="0">
                <a:solidFill>
                  <a:schemeClr val="tx1">
                    <a:lumMod val="95000"/>
                    <a:lumOff val="5000"/>
                  </a:schemeClr>
                </a:solidFill>
                <a:effectLst/>
                <a:latin typeface="Georgia" panose="02040502050405020303" pitchFamily="18" charset="0"/>
              </a:rPr>
              <a:t> than 16% loan applicants have taken loan which amounts to more than 1M</a:t>
            </a:r>
            <a:r>
              <a:rPr lang="en-US" b="0" i="0">
                <a:solidFill>
                  <a:schemeClr val="tx1">
                    <a:lumMod val="95000"/>
                    <a:lumOff val="5000"/>
                  </a:schemeClr>
                </a:solidFill>
                <a:effectLst/>
                <a:latin typeface="Georgia" panose="02040502050405020303" pitchFamily="18" charset="0"/>
              </a:rPr>
              <a:t>.</a:t>
            </a:r>
          </a:p>
          <a:p>
            <a:r>
              <a:rPr lang="en-US" b="0" i="0">
                <a:solidFill>
                  <a:schemeClr val="tx1">
                    <a:lumMod val="95000"/>
                    <a:lumOff val="5000"/>
                  </a:schemeClr>
                </a:solidFill>
                <a:effectLst/>
                <a:cs typeface="Calibri Light" panose="020F0302020204030204" pitchFamily="34" charset="0"/>
              </a:rPr>
              <a:t>3.31% loan applicants have age above 50 years. More than 55% of loan applicants have age over 40 years.</a:t>
            </a:r>
          </a:p>
          <a:p>
            <a:r>
              <a:rPr lang="en-US">
                <a:solidFill>
                  <a:schemeClr val="tx1">
                    <a:lumMod val="95000"/>
                    <a:lumOff val="5000"/>
                  </a:schemeClr>
                </a:solidFill>
                <a:cs typeface="Calibri Light" panose="020F0302020204030204" pitchFamily="34" charset="0"/>
              </a:rPr>
              <a:t>4</a:t>
            </a:r>
            <a:r>
              <a:rPr lang="en-US" sz="1600">
                <a:solidFill>
                  <a:schemeClr val="bg2">
                    <a:lumMod val="10000"/>
                  </a:schemeClr>
                </a:solidFill>
                <a:cs typeface="Calibri Light" panose="020F0302020204030204" pitchFamily="34" charset="0"/>
              </a:rPr>
              <a:t>.</a:t>
            </a:r>
            <a:r>
              <a:rPr lang="en-US" sz="1600" b="0" i="0">
                <a:solidFill>
                  <a:schemeClr val="bg2">
                    <a:lumMod val="10000"/>
                  </a:schemeClr>
                </a:solidFill>
                <a:effectLst/>
                <a:latin typeface="Georgia" panose="02040502050405020303" pitchFamily="18" charset="0"/>
              </a:rPr>
              <a:t> </a:t>
            </a:r>
            <a:r>
              <a:rPr lang="en-US" sz="1600" b="0" i="0">
                <a:solidFill>
                  <a:schemeClr val="bg2">
                    <a:lumMod val="10000"/>
                  </a:schemeClr>
                </a:solidFill>
                <a:effectLst/>
                <a:latin typeface="+mj-lt"/>
              </a:rPr>
              <a:t>M</a:t>
            </a:r>
            <a:r>
              <a:rPr lang="en-US" sz="1600" b="0" i="0">
                <a:solidFill>
                  <a:schemeClr val="bg2">
                    <a:lumMod val="10000"/>
                  </a:schemeClr>
                </a:solidFill>
                <a:effectLst/>
                <a:latin typeface="Georgia" panose="02040502050405020303" pitchFamily="18" charset="0"/>
              </a:rPr>
              <a:t>ore than 55% of the loan </a:t>
            </a:r>
            <a:r>
              <a:rPr lang="en-US" sz="1600" b="0" i="0">
                <a:solidFill>
                  <a:schemeClr val="bg2">
                    <a:lumMod val="10000"/>
                  </a:schemeClr>
                </a:solidFill>
                <a:effectLst/>
                <a:latin typeface="+mj-lt"/>
              </a:rPr>
              <a:t>applicants</a:t>
            </a:r>
            <a:r>
              <a:rPr lang="en-US" sz="1600" b="0" i="0">
                <a:solidFill>
                  <a:schemeClr val="bg2">
                    <a:lumMod val="10000"/>
                  </a:schemeClr>
                </a:solidFill>
                <a:effectLst/>
                <a:latin typeface="Georgia" panose="02040502050405020303" pitchFamily="18" charset="0"/>
              </a:rPr>
              <a:t> have work experience within 0-5 years and almost 80% of them have less than 10 years of work experience</a:t>
            </a:r>
            <a:endParaRPr lang="en-IN">
              <a:solidFill>
                <a:schemeClr val="bg2">
                  <a:lumMod val="10000"/>
                </a:schemeClr>
              </a:solidFill>
              <a:cs typeface="Calibri Light" panose="020F0302020204030204" pitchFamily="34" charset="0"/>
            </a:endParaRPr>
          </a:p>
        </p:txBody>
      </p:sp>
    </p:spTree>
    <p:extLst>
      <p:ext uri="{BB962C8B-B14F-4D97-AF65-F5344CB8AC3E}">
        <p14:creationId xmlns:p14="http://schemas.microsoft.com/office/powerpoint/2010/main" val="4344205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D08FB0-3CA7-5361-FDF7-074FAADD9841}"/>
              </a:ext>
            </a:extLst>
          </p:cNvPr>
          <p:cNvSpPr txBox="1"/>
          <p:nvPr/>
        </p:nvSpPr>
        <p:spPr>
          <a:xfrm>
            <a:off x="220806" y="158234"/>
            <a:ext cx="11853429" cy="646331"/>
          </a:xfrm>
          <a:prstGeom prst="rect">
            <a:avLst/>
          </a:prstGeom>
          <a:noFill/>
        </p:spPr>
        <p:txBody>
          <a:bodyPr wrap="square">
            <a:spAutoFit/>
          </a:bodyPr>
          <a:lstStyle/>
          <a:p>
            <a:r>
              <a:rPr lang="en-IN" sz="3600"/>
              <a:t>4.5 Data Type Conversion:</a:t>
            </a:r>
          </a:p>
        </p:txBody>
      </p:sp>
      <p:sp>
        <p:nvSpPr>
          <p:cNvPr id="7" name="TextBox 6">
            <a:extLst>
              <a:ext uri="{FF2B5EF4-FFF2-40B4-BE49-F238E27FC236}">
                <a16:creationId xmlns:a16="http://schemas.microsoft.com/office/drawing/2014/main" id="{DD29C86F-A2F6-C506-55A0-E59AACEA30D6}"/>
              </a:ext>
            </a:extLst>
          </p:cNvPr>
          <p:cNvSpPr txBox="1"/>
          <p:nvPr/>
        </p:nvSpPr>
        <p:spPr>
          <a:xfrm>
            <a:off x="293543" y="772345"/>
            <a:ext cx="10486216" cy="369332"/>
          </a:xfrm>
          <a:prstGeom prst="rect">
            <a:avLst/>
          </a:prstGeom>
          <a:solidFill>
            <a:schemeClr val="accent6">
              <a:lumMod val="20000"/>
              <a:lumOff val="80000"/>
            </a:schemeClr>
          </a:solidFill>
        </p:spPr>
        <p:txBody>
          <a:bodyPr wrap="square">
            <a:spAutoFit/>
          </a:bodyPr>
          <a:lstStyle/>
          <a:p>
            <a:r>
              <a:rPr lang="en-US"/>
              <a:t>Numeric columns are already in int64 and float64 format. Hence proceeding with other columns.</a:t>
            </a:r>
            <a:endParaRPr lang="en-IN"/>
          </a:p>
        </p:txBody>
      </p:sp>
      <p:pic>
        <p:nvPicPr>
          <p:cNvPr id="9" name="Picture 8">
            <a:extLst>
              <a:ext uri="{FF2B5EF4-FFF2-40B4-BE49-F238E27FC236}">
                <a16:creationId xmlns:a16="http://schemas.microsoft.com/office/drawing/2014/main" id="{578BB3BB-4A04-40E4-5F80-B0CF0A7C4C23}"/>
              </a:ext>
            </a:extLst>
          </p:cNvPr>
          <p:cNvPicPr>
            <a:picLocks noChangeAspect="1"/>
          </p:cNvPicPr>
          <p:nvPr/>
        </p:nvPicPr>
        <p:blipFill>
          <a:blip r:embed="rId2"/>
          <a:stretch>
            <a:fillRect/>
          </a:stretch>
        </p:blipFill>
        <p:spPr>
          <a:xfrm>
            <a:off x="220805" y="1262672"/>
            <a:ext cx="11780691" cy="3917019"/>
          </a:xfrm>
          <a:prstGeom prst="rect">
            <a:avLst/>
          </a:prstGeom>
        </p:spPr>
      </p:pic>
      <p:sp>
        <p:nvSpPr>
          <p:cNvPr id="10" name="TextBox 9">
            <a:extLst>
              <a:ext uri="{FF2B5EF4-FFF2-40B4-BE49-F238E27FC236}">
                <a16:creationId xmlns:a16="http://schemas.microsoft.com/office/drawing/2014/main" id="{BB3EF8A4-332A-11FD-8AED-F5961D37178D}"/>
              </a:ext>
            </a:extLst>
          </p:cNvPr>
          <p:cNvSpPr txBox="1"/>
          <p:nvPr/>
        </p:nvSpPr>
        <p:spPr>
          <a:xfrm>
            <a:off x="293542" y="5595328"/>
            <a:ext cx="10486217" cy="646331"/>
          </a:xfrm>
          <a:prstGeom prst="rect">
            <a:avLst/>
          </a:prstGeom>
          <a:solidFill>
            <a:schemeClr val="accent2">
              <a:lumMod val="60000"/>
              <a:lumOff val="40000"/>
            </a:schemeClr>
          </a:solidFill>
        </p:spPr>
        <p:txBody>
          <a:bodyPr wrap="square" rtlCol="0">
            <a:spAutoFit/>
          </a:bodyPr>
          <a:lstStyle/>
          <a:p>
            <a:r>
              <a:rPr lang="en-IN"/>
              <a:t>After converting the dtype of column we can check the datatype in each column</a:t>
            </a:r>
          </a:p>
          <a:p>
            <a:r>
              <a:rPr lang="en-US"/>
              <a:t>dtypes: category(23), float64(18), int64(11)</a:t>
            </a:r>
            <a:endParaRPr lang="en-IN"/>
          </a:p>
        </p:txBody>
      </p:sp>
    </p:spTree>
    <p:extLst>
      <p:ext uri="{BB962C8B-B14F-4D97-AF65-F5344CB8AC3E}">
        <p14:creationId xmlns:p14="http://schemas.microsoft.com/office/powerpoint/2010/main" val="3689346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8BC9363-C92C-EDEE-CC48-8F007BFEBFB3}"/>
              </a:ext>
            </a:extLst>
          </p:cNvPr>
          <p:cNvSpPr txBox="1"/>
          <p:nvPr/>
        </p:nvSpPr>
        <p:spPr>
          <a:xfrm>
            <a:off x="262370" y="95889"/>
            <a:ext cx="10928639" cy="584775"/>
          </a:xfrm>
          <a:prstGeom prst="rect">
            <a:avLst/>
          </a:prstGeom>
          <a:solidFill>
            <a:schemeClr val="accent6">
              <a:lumMod val="75000"/>
            </a:schemeClr>
          </a:solidFill>
        </p:spPr>
        <p:txBody>
          <a:bodyPr wrap="square">
            <a:spAutoFit/>
          </a:bodyPr>
          <a:lstStyle/>
          <a:p>
            <a:r>
              <a:rPr lang="en-US" sz="3200"/>
              <a:t>4.4.2 Standardize Values for previousDF :</a:t>
            </a:r>
            <a:endParaRPr lang="en-IN" sz="3200"/>
          </a:p>
        </p:txBody>
      </p:sp>
      <p:pic>
        <p:nvPicPr>
          <p:cNvPr id="8" name="Picture 7">
            <a:extLst>
              <a:ext uri="{FF2B5EF4-FFF2-40B4-BE49-F238E27FC236}">
                <a16:creationId xmlns:a16="http://schemas.microsoft.com/office/drawing/2014/main" id="{6AD585D6-BAA1-3FFA-5FB6-5EAC1952FC6F}"/>
              </a:ext>
            </a:extLst>
          </p:cNvPr>
          <p:cNvPicPr>
            <a:picLocks noChangeAspect="1"/>
          </p:cNvPicPr>
          <p:nvPr/>
        </p:nvPicPr>
        <p:blipFill>
          <a:blip r:embed="rId2"/>
          <a:stretch>
            <a:fillRect/>
          </a:stretch>
        </p:blipFill>
        <p:spPr>
          <a:xfrm>
            <a:off x="149796" y="854507"/>
            <a:ext cx="6477561" cy="1379340"/>
          </a:xfrm>
          <a:prstGeom prst="rect">
            <a:avLst/>
          </a:prstGeom>
        </p:spPr>
      </p:pic>
      <p:sp>
        <p:nvSpPr>
          <p:cNvPr id="10" name="TextBox 9">
            <a:extLst>
              <a:ext uri="{FF2B5EF4-FFF2-40B4-BE49-F238E27FC236}">
                <a16:creationId xmlns:a16="http://schemas.microsoft.com/office/drawing/2014/main" id="{9349631E-1EDF-C623-7F9E-4CDC9B0EFB70}"/>
              </a:ext>
            </a:extLst>
          </p:cNvPr>
          <p:cNvSpPr txBox="1"/>
          <p:nvPr/>
        </p:nvSpPr>
        <p:spPr>
          <a:xfrm>
            <a:off x="262370" y="2438979"/>
            <a:ext cx="6094268" cy="338554"/>
          </a:xfrm>
          <a:prstGeom prst="rect">
            <a:avLst/>
          </a:prstGeom>
          <a:solidFill>
            <a:schemeClr val="accent1">
              <a:lumMod val="60000"/>
              <a:lumOff val="40000"/>
            </a:schemeClr>
          </a:solidFill>
        </p:spPr>
        <p:txBody>
          <a:bodyPr wrap="square">
            <a:spAutoFit/>
          </a:bodyPr>
          <a:lstStyle/>
          <a:p>
            <a:r>
              <a:rPr lang="en-US" sz="1600"/>
              <a:t>Converting negative days to positive days</a:t>
            </a:r>
            <a:endParaRPr lang="en-IN" sz="1600"/>
          </a:p>
        </p:txBody>
      </p:sp>
      <p:sp>
        <p:nvSpPr>
          <p:cNvPr id="12" name="TextBox 11">
            <a:extLst>
              <a:ext uri="{FF2B5EF4-FFF2-40B4-BE49-F238E27FC236}">
                <a16:creationId xmlns:a16="http://schemas.microsoft.com/office/drawing/2014/main" id="{D9C679FB-499F-834B-E79D-D0E2B751480B}"/>
              </a:ext>
            </a:extLst>
          </p:cNvPr>
          <p:cNvSpPr txBox="1"/>
          <p:nvPr/>
        </p:nvSpPr>
        <p:spPr>
          <a:xfrm>
            <a:off x="262370" y="2772754"/>
            <a:ext cx="6094268" cy="338554"/>
          </a:xfrm>
          <a:prstGeom prst="rect">
            <a:avLst/>
          </a:prstGeom>
          <a:solidFill>
            <a:schemeClr val="accent1">
              <a:lumMod val="60000"/>
              <a:lumOff val="40000"/>
            </a:schemeClr>
          </a:solidFill>
        </p:spPr>
        <p:txBody>
          <a:bodyPr wrap="square">
            <a:spAutoFit/>
          </a:bodyPr>
          <a:lstStyle/>
          <a:p>
            <a:r>
              <a:rPr lang="en-US" sz="1600"/>
              <a:t>age group calculation e.g. 388 will be grouped as 300-400</a:t>
            </a:r>
            <a:endParaRPr lang="en-IN" sz="1600"/>
          </a:p>
        </p:txBody>
      </p:sp>
      <p:pic>
        <p:nvPicPr>
          <p:cNvPr id="13" name="Picture 12">
            <a:extLst>
              <a:ext uri="{FF2B5EF4-FFF2-40B4-BE49-F238E27FC236}">
                <a16:creationId xmlns:a16="http://schemas.microsoft.com/office/drawing/2014/main" id="{07E5D287-CB32-B3F1-D695-82D56D0CF0A6}"/>
              </a:ext>
            </a:extLst>
          </p:cNvPr>
          <p:cNvPicPr>
            <a:picLocks noChangeAspect="1"/>
          </p:cNvPicPr>
          <p:nvPr/>
        </p:nvPicPr>
        <p:blipFill>
          <a:blip r:embed="rId3"/>
          <a:stretch>
            <a:fillRect/>
          </a:stretch>
        </p:blipFill>
        <p:spPr>
          <a:xfrm>
            <a:off x="149796" y="3715915"/>
            <a:ext cx="11041214" cy="755970"/>
          </a:xfrm>
          <a:prstGeom prst="rect">
            <a:avLst/>
          </a:prstGeom>
        </p:spPr>
      </p:pic>
      <p:pic>
        <p:nvPicPr>
          <p:cNvPr id="15" name="Picture 14">
            <a:extLst>
              <a:ext uri="{FF2B5EF4-FFF2-40B4-BE49-F238E27FC236}">
                <a16:creationId xmlns:a16="http://schemas.microsoft.com/office/drawing/2014/main" id="{173FF21B-A4AD-7E90-5325-09BDC9097CC9}"/>
              </a:ext>
            </a:extLst>
          </p:cNvPr>
          <p:cNvPicPr>
            <a:picLocks noChangeAspect="1"/>
          </p:cNvPicPr>
          <p:nvPr/>
        </p:nvPicPr>
        <p:blipFill>
          <a:blip r:embed="rId4"/>
          <a:stretch>
            <a:fillRect/>
          </a:stretch>
        </p:blipFill>
        <p:spPr>
          <a:xfrm>
            <a:off x="135081" y="4399344"/>
            <a:ext cx="9164783" cy="914479"/>
          </a:xfrm>
          <a:prstGeom prst="rect">
            <a:avLst/>
          </a:prstGeom>
        </p:spPr>
      </p:pic>
    </p:spTree>
    <p:extLst>
      <p:ext uri="{BB962C8B-B14F-4D97-AF65-F5344CB8AC3E}">
        <p14:creationId xmlns:p14="http://schemas.microsoft.com/office/powerpoint/2010/main" val="2267648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53870D-FF11-4DD7-1029-1B5E2C038667}"/>
              </a:ext>
            </a:extLst>
          </p:cNvPr>
          <p:cNvPicPr>
            <a:picLocks noChangeAspect="1"/>
          </p:cNvPicPr>
          <p:nvPr/>
        </p:nvPicPr>
        <p:blipFill>
          <a:blip r:embed="rId2"/>
          <a:stretch>
            <a:fillRect/>
          </a:stretch>
        </p:blipFill>
        <p:spPr>
          <a:xfrm>
            <a:off x="157263" y="-407805"/>
            <a:ext cx="9932310" cy="3753678"/>
          </a:xfrm>
          <a:prstGeom prst="rect">
            <a:avLst/>
          </a:prstGeom>
        </p:spPr>
      </p:pic>
      <p:sp>
        <p:nvSpPr>
          <p:cNvPr id="7" name="TextBox 6">
            <a:extLst>
              <a:ext uri="{FF2B5EF4-FFF2-40B4-BE49-F238E27FC236}">
                <a16:creationId xmlns:a16="http://schemas.microsoft.com/office/drawing/2014/main" id="{B15F180D-F106-641A-4A21-24368D719B4D}"/>
              </a:ext>
            </a:extLst>
          </p:cNvPr>
          <p:cNvSpPr txBox="1"/>
          <p:nvPr/>
        </p:nvSpPr>
        <p:spPr>
          <a:xfrm>
            <a:off x="271563" y="3429000"/>
            <a:ext cx="9818010" cy="707886"/>
          </a:xfrm>
          <a:prstGeom prst="rect">
            <a:avLst/>
          </a:prstGeom>
          <a:solidFill>
            <a:schemeClr val="accent2">
              <a:lumMod val="60000"/>
              <a:lumOff val="40000"/>
            </a:schemeClr>
          </a:solidFill>
        </p:spPr>
        <p:txBody>
          <a:bodyPr wrap="square">
            <a:spAutoFit/>
          </a:bodyPr>
          <a:lstStyle/>
          <a:p>
            <a:r>
              <a:rPr lang="en-US" sz="2000"/>
              <a:t>After converting the dtype of column we can check the datatype in each column</a:t>
            </a:r>
          </a:p>
          <a:p>
            <a:r>
              <a:rPr lang="en-US" sz="2000"/>
              <a:t>dtypes: category(14), float64(5), int64(4)</a:t>
            </a:r>
          </a:p>
        </p:txBody>
      </p:sp>
    </p:spTree>
    <p:extLst>
      <p:ext uri="{BB962C8B-B14F-4D97-AF65-F5344CB8AC3E}">
        <p14:creationId xmlns:p14="http://schemas.microsoft.com/office/powerpoint/2010/main" val="19118129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364B3D7-5C24-ABD2-9D75-516FB486C59C}"/>
              </a:ext>
            </a:extLst>
          </p:cNvPr>
          <p:cNvSpPr txBox="1"/>
          <p:nvPr/>
        </p:nvSpPr>
        <p:spPr>
          <a:xfrm>
            <a:off x="179242" y="85497"/>
            <a:ext cx="10128539" cy="707886"/>
          </a:xfrm>
          <a:prstGeom prst="rect">
            <a:avLst/>
          </a:prstGeom>
          <a:solidFill>
            <a:schemeClr val="accent6">
              <a:lumMod val="75000"/>
            </a:schemeClr>
          </a:solidFill>
        </p:spPr>
        <p:txBody>
          <a:bodyPr wrap="square">
            <a:spAutoFit/>
          </a:bodyPr>
          <a:lstStyle/>
          <a:p>
            <a:r>
              <a:rPr lang="it-IT" sz="4000"/>
              <a:t>4.6 Null Value Data Imputation :</a:t>
            </a:r>
            <a:endParaRPr lang="en-IN" sz="4000"/>
          </a:p>
        </p:txBody>
      </p:sp>
      <p:sp>
        <p:nvSpPr>
          <p:cNvPr id="7" name="TextBox 6">
            <a:extLst>
              <a:ext uri="{FF2B5EF4-FFF2-40B4-BE49-F238E27FC236}">
                <a16:creationId xmlns:a16="http://schemas.microsoft.com/office/drawing/2014/main" id="{3695BD6C-330C-28FB-AFD4-D85E65AE45C1}"/>
              </a:ext>
            </a:extLst>
          </p:cNvPr>
          <p:cNvSpPr txBox="1"/>
          <p:nvPr/>
        </p:nvSpPr>
        <p:spPr>
          <a:xfrm>
            <a:off x="179243" y="710256"/>
            <a:ext cx="10128538" cy="461665"/>
          </a:xfrm>
          <a:prstGeom prst="rect">
            <a:avLst/>
          </a:prstGeom>
          <a:solidFill>
            <a:schemeClr val="accent2">
              <a:lumMod val="75000"/>
            </a:schemeClr>
          </a:solidFill>
        </p:spPr>
        <p:txBody>
          <a:bodyPr wrap="square">
            <a:spAutoFit/>
          </a:bodyPr>
          <a:lstStyle/>
          <a:p>
            <a:r>
              <a:rPr lang="en-US" sz="2400"/>
              <a:t>4.6.1 Imputing Null Values in applicationDF :</a:t>
            </a:r>
            <a:endParaRPr lang="en-IN" sz="2400"/>
          </a:p>
        </p:txBody>
      </p:sp>
      <p:pic>
        <p:nvPicPr>
          <p:cNvPr id="9" name="Picture 8">
            <a:extLst>
              <a:ext uri="{FF2B5EF4-FFF2-40B4-BE49-F238E27FC236}">
                <a16:creationId xmlns:a16="http://schemas.microsoft.com/office/drawing/2014/main" id="{512E542E-7F3B-7EB3-786A-E571CCBFE7FA}"/>
              </a:ext>
            </a:extLst>
          </p:cNvPr>
          <p:cNvPicPr>
            <a:picLocks noChangeAspect="1"/>
          </p:cNvPicPr>
          <p:nvPr/>
        </p:nvPicPr>
        <p:blipFill>
          <a:blip r:embed="rId2"/>
          <a:stretch>
            <a:fillRect/>
          </a:stretch>
        </p:blipFill>
        <p:spPr>
          <a:xfrm>
            <a:off x="98954" y="1122611"/>
            <a:ext cx="7552074" cy="2476715"/>
          </a:xfrm>
          <a:prstGeom prst="rect">
            <a:avLst/>
          </a:prstGeom>
        </p:spPr>
      </p:pic>
      <p:pic>
        <p:nvPicPr>
          <p:cNvPr id="13" name="Picture 12">
            <a:extLst>
              <a:ext uri="{FF2B5EF4-FFF2-40B4-BE49-F238E27FC236}">
                <a16:creationId xmlns:a16="http://schemas.microsoft.com/office/drawing/2014/main" id="{5A3B0DBF-31D9-FB56-F885-2964FF535534}"/>
              </a:ext>
            </a:extLst>
          </p:cNvPr>
          <p:cNvPicPr>
            <a:picLocks noChangeAspect="1"/>
          </p:cNvPicPr>
          <p:nvPr/>
        </p:nvPicPr>
        <p:blipFill>
          <a:blip r:embed="rId3"/>
          <a:stretch>
            <a:fillRect/>
          </a:stretch>
        </p:blipFill>
        <p:spPr>
          <a:xfrm>
            <a:off x="179243" y="3565920"/>
            <a:ext cx="3041940" cy="3206583"/>
          </a:xfrm>
          <a:prstGeom prst="rect">
            <a:avLst/>
          </a:prstGeom>
        </p:spPr>
      </p:pic>
      <p:pic>
        <p:nvPicPr>
          <p:cNvPr id="15" name="Picture 14">
            <a:extLst>
              <a:ext uri="{FF2B5EF4-FFF2-40B4-BE49-F238E27FC236}">
                <a16:creationId xmlns:a16="http://schemas.microsoft.com/office/drawing/2014/main" id="{D8679DCC-E538-E943-FB70-E017ADE032CC}"/>
              </a:ext>
            </a:extLst>
          </p:cNvPr>
          <p:cNvPicPr>
            <a:picLocks noChangeAspect="1"/>
          </p:cNvPicPr>
          <p:nvPr/>
        </p:nvPicPr>
        <p:blipFill>
          <a:blip r:embed="rId4"/>
          <a:stretch>
            <a:fillRect/>
          </a:stretch>
        </p:blipFill>
        <p:spPr>
          <a:xfrm>
            <a:off x="7067752" y="2037715"/>
            <a:ext cx="5025294" cy="959485"/>
          </a:xfrm>
          <a:prstGeom prst="rect">
            <a:avLst/>
          </a:prstGeom>
        </p:spPr>
      </p:pic>
      <p:pic>
        <p:nvPicPr>
          <p:cNvPr id="17" name="Picture 16">
            <a:extLst>
              <a:ext uri="{FF2B5EF4-FFF2-40B4-BE49-F238E27FC236}">
                <a16:creationId xmlns:a16="http://schemas.microsoft.com/office/drawing/2014/main" id="{4F74795D-03BB-EFA2-7CAF-470FCEE78DA7}"/>
              </a:ext>
            </a:extLst>
          </p:cNvPr>
          <p:cNvPicPr>
            <a:picLocks noChangeAspect="1"/>
          </p:cNvPicPr>
          <p:nvPr/>
        </p:nvPicPr>
        <p:blipFill>
          <a:blip r:embed="rId5"/>
          <a:stretch>
            <a:fillRect/>
          </a:stretch>
        </p:blipFill>
        <p:spPr>
          <a:xfrm>
            <a:off x="4233433" y="3550016"/>
            <a:ext cx="3497883" cy="3206583"/>
          </a:xfrm>
          <a:prstGeom prst="rect">
            <a:avLst/>
          </a:prstGeom>
        </p:spPr>
      </p:pic>
      <p:pic>
        <p:nvPicPr>
          <p:cNvPr id="19" name="Picture 18">
            <a:extLst>
              <a:ext uri="{FF2B5EF4-FFF2-40B4-BE49-F238E27FC236}">
                <a16:creationId xmlns:a16="http://schemas.microsoft.com/office/drawing/2014/main" id="{2FE0F78D-C0E7-169F-E626-E91634C95A59}"/>
              </a:ext>
            </a:extLst>
          </p:cNvPr>
          <p:cNvPicPr>
            <a:picLocks noChangeAspect="1"/>
          </p:cNvPicPr>
          <p:nvPr/>
        </p:nvPicPr>
        <p:blipFill>
          <a:blip r:embed="rId6"/>
          <a:stretch>
            <a:fillRect/>
          </a:stretch>
        </p:blipFill>
        <p:spPr>
          <a:xfrm>
            <a:off x="7651028" y="3550016"/>
            <a:ext cx="2656754" cy="3206583"/>
          </a:xfrm>
          <a:prstGeom prst="rect">
            <a:avLst/>
          </a:prstGeom>
        </p:spPr>
      </p:pic>
    </p:spTree>
    <p:extLst>
      <p:ext uri="{BB962C8B-B14F-4D97-AF65-F5344CB8AC3E}">
        <p14:creationId xmlns:p14="http://schemas.microsoft.com/office/powerpoint/2010/main" val="31725075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96D6E9-4CF9-D3FD-941F-F512521F94DC}"/>
              </a:ext>
            </a:extLst>
          </p:cNvPr>
          <p:cNvPicPr>
            <a:picLocks noChangeAspect="1"/>
          </p:cNvPicPr>
          <p:nvPr/>
        </p:nvPicPr>
        <p:blipFill>
          <a:blip r:embed="rId2"/>
          <a:stretch>
            <a:fillRect/>
          </a:stretch>
        </p:blipFill>
        <p:spPr>
          <a:xfrm>
            <a:off x="174935" y="554138"/>
            <a:ext cx="9634083" cy="990686"/>
          </a:xfrm>
          <a:prstGeom prst="rect">
            <a:avLst/>
          </a:prstGeom>
        </p:spPr>
      </p:pic>
      <p:sp>
        <p:nvSpPr>
          <p:cNvPr id="5" name="TextBox 4">
            <a:extLst>
              <a:ext uri="{FF2B5EF4-FFF2-40B4-BE49-F238E27FC236}">
                <a16:creationId xmlns:a16="http://schemas.microsoft.com/office/drawing/2014/main" id="{9E6BAF4C-3EF7-B393-56DE-FA50B65881F7}"/>
              </a:ext>
            </a:extLst>
          </p:cNvPr>
          <p:cNvSpPr txBox="1"/>
          <p:nvPr/>
        </p:nvSpPr>
        <p:spPr>
          <a:xfrm>
            <a:off x="174935" y="0"/>
            <a:ext cx="9634082" cy="646331"/>
          </a:xfrm>
          <a:prstGeom prst="rect">
            <a:avLst/>
          </a:prstGeom>
          <a:solidFill>
            <a:schemeClr val="accent4">
              <a:lumMod val="60000"/>
              <a:lumOff val="40000"/>
            </a:schemeClr>
          </a:solidFill>
        </p:spPr>
        <p:txBody>
          <a:bodyPr wrap="square">
            <a:spAutoFit/>
          </a:bodyPr>
          <a:lstStyle/>
          <a:p>
            <a:r>
              <a:rPr lang="en-US"/>
              <a:t>Impute categorical variable 'NAME_TYPE_SUITE' which has lower null percentage(0.42%) with the most frequent category using mode()[0]:</a:t>
            </a:r>
            <a:endParaRPr lang="en-IN"/>
          </a:p>
        </p:txBody>
      </p:sp>
      <p:pic>
        <p:nvPicPr>
          <p:cNvPr id="7" name="Picture 6">
            <a:extLst>
              <a:ext uri="{FF2B5EF4-FFF2-40B4-BE49-F238E27FC236}">
                <a16:creationId xmlns:a16="http://schemas.microsoft.com/office/drawing/2014/main" id="{BFB6B062-9E02-88E5-6FAD-2701EA1D8E8D}"/>
              </a:ext>
            </a:extLst>
          </p:cNvPr>
          <p:cNvPicPr>
            <a:picLocks noChangeAspect="1"/>
          </p:cNvPicPr>
          <p:nvPr/>
        </p:nvPicPr>
        <p:blipFill>
          <a:blip r:embed="rId3"/>
          <a:stretch>
            <a:fillRect/>
          </a:stretch>
        </p:blipFill>
        <p:spPr>
          <a:xfrm>
            <a:off x="259441" y="1438007"/>
            <a:ext cx="9634083" cy="1855911"/>
          </a:xfrm>
          <a:prstGeom prst="rect">
            <a:avLst/>
          </a:prstGeom>
        </p:spPr>
      </p:pic>
      <p:pic>
        <p:nvPicPr>
          <p:cNvPr id="9" name="Picture 8">
            <a:extLst>
              <a:ext uri="{FF2B5EF4-FFF2-40B4-BE49-F238E27FC236}">
                <a16:creationId xmlns:a16="http://schemas.microsoft.com/office/drawing/2014/main" id="{D522A1D6-0164-A0EC-B0A4-50EB46ED5306}"/>
              </a:ext>
            </a:extLst>
          </p:cNvPr>
          <p:cNvPicPr>
            <a:picLocks noChangeAspect="1"/>
          </p:cNvPicPr>
          <p:nvPr/>
        </p:nvPicPr>
        <p:blipFill>
          <a:blip r:embed="rId4"/>
          <a:stretch>
            <a:fillRect/>
          </a:stretch>
        </p:blipFill>
        <p:spPr>
          <a:xfrm>
            <a:off x="174935" y="3104692"/>
            <a:ext cx="9453637" cy="2560542"/>
          </a:xfrm>
          <a:prstGeom prst="rect">
            <a:avLst/>
          </a:prstGeom>
        </p:spPr>
      </p:pic>
    </p:spTree>
    <p:extLst>
      <p:ext uri="{BB962C8B-B14F-4D97-AF65-F5344CB8AC3E}">
        <p14:creationId xmlns:p14="http://schemas.microsoft.com/office/powerpoint/2010/main" val="27819752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E59300-1801-1DD1-6C9F-20230E467405}"/>
              </a:ext>
            </a:extLst>
          </p:cNvPr>
          <p:cNvPicPr>
            <a:picLocks noChangeAspect="1"/>
          </p:cNvPicPr>
          <p:nvPr/>
        </p:nvPicPr>
        <p:blipFill>
          <a:blip r:embed="rId2">
            <a:duotone>
              <a:prstClr val="black"/>
              <a:schemeClr val="accent6">
                <a:tint val="45000"/>
                <a:satMod val="400000"/>
              </a:schemeClr>
            </a:duotone>
          </a:blip>
          <a:stretch>
            <a:fillRect/>
          </a:stretch>
        </p:blipFill>
        <p:spPr>
          <a:xfrm>
            <a:off x="171465" y="0"/>
            <a:ext cx="10427262" cy="853514"/>
          </a:xfrm>
          <a:prstGeom prst="rect">
            <a:avLst/>
          </a:prstGeom>
        </p:spPr>
      </p:pic>
      <p:pic>
        <p:nvPicPr>
          <p:cNvPr id="5" name="Picture 4">
            <a:extLst>
              <a:ext uri="{FF2B5EF4-FFF2-40B4-BE49-F238E27FC236}">
                <a16:creationId xmlns:a16="http://schemas.microsoft.com/office/drawing/2014/main" id="{F897A948-0961-C708-29A8-32FF01C7E93E}"/>
              </a:ext>
            </a:extLst>
          </p:cNvPr>
          <p:cNvPicPr>
            <a:picLocks noChangeAspect="1"/>
          </p:cNvPicPr>
          <p:nvPr/>
        </p:nvPicPr>
        <p:blipFill>
          <a:blip r:embed="rId3"/>
          <a:stretch>
            <a:fillRect/>
          </a:stretch>
        </p:blipFill>
        <p:spPr>
          <a:xfrm>
            <a:off x="344829" y="943964"/>
            <a:ext cx="3459780" cy="5136325"/>
          </a:xfrm>
          <a:prstGeom prst="rect">
            <a:avLst/>
          </a:prstGeom>
        </p:spPr>
      </p:pic>
      <p:pic>
        <p:nvPicPr>
          <p:cNvPr id="7" name="Picture 6">
            <a:extLst>
              <a:ext uri="{FF2B5EF4-FFF2-40B4-BE49-F238E27FC236}">
                <a16:creationId xmlns:a16="http://schemas.microsoft.com/office/drawing/2014/main" id="{95E97911-43EF-9434-26DB-7A31AA91291D}"/>
              </a:ext>
            </a:extLst>
          </p:cNvPr>
          <p:cNvPicPr>
            <a:picLocks noChangeAspect="1"/>
          </p:cNvPicPr>
          <p:nvPr/>
        </p:nvPicPr>
        <p:blipFill>
          <a:blip r:embed="rId4"/>
          <a:stretch>
            <a:fillRect/>
          </a:stretch>
        </p:blipFill>
        <p:spPr>
          <a:xfrm>
            <a:off x="3905800" y="943964"/>
            <a:ext cx="3299746" cy="5136325"/>
          </a:xfrm>
          <a:prstGeom prst="rect">
            <a:avLst/>
          </a:prstGeom>
        </p:spPr>
      </p:pic>
      <p:pic>
        <p:nvPicPr>
          <p:cNvPr id="9" name="Picture 8">
            <a:extLst>
              <a:ext uri="{FF2B5EF4-FFF2-40B4-BE49-F238E27FC236}">
                <a16:creationId xmlns:a16="http://schemas.microsoft.com/office/drawing/2014/main" id="{04810026-B9D9-5F3B-3368-17BA8392F536}"/>
              </a:ext>
            </a:extLst>
          </p:cNvPr>
          <p:cNvPicPr>
            <a:picLocks noChangeAspect="1"/>
          </p:cNvPicPr>
          <p:nvPr/>
        </p:nvPicPr>
        <p:blipFill>
          <a:blip r:embed="rId5"/>
          <a:stretch>
            <a:fillRect/>
          </a:stretch>
        </p:blipFill>
        <p:spPr>
          <a:xfrm>
            <a:off x="7181301" y="853513"/>
            <a:ext cx="3147333" cy="2242977"/>
          </a:xfrm>
          <a:prstGeom prst="rect">
            <a:avLst/>
          </a:prstGeom>
        </p:spPr>
      </p:pic>
    </p:spTree>
    <p:extLst>
      <p:ext uri="{BB962C8B-B14F-4D97-AF65-F5344CB8AC3E}">
        <p14:creationId xmlns:p14="http://schemas.microsoft.com/office/powerpoint/2010/main" val="25322840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D6A4D-4C59-776B-0015-21FCECBE2EB6}"/>
              </a:ext>
            </a:extLst>
          </p:cNvPr>
          <p:cNvSpPr>
            <a:spLocks noGrp="1"/>
          </p:cNvSpPr>
          <p:nvPr>
            <p:ph type="title"/>
          </p:nvPr>
        </p:nvSpPr>
        <p:spPr>
          <a:solidFill>
            <a:schemeClr val="accent1">
              <a:lumMod val="60000"/>
              <a:lumOff val="40000"/>
            </a:schemeClr>
          </a:solidFill>
        </p:spPr>
        <p:txBody>
          <a:bodyPr/>
          <a:lstStyle/>
          <a:p>
            <a:r>
              <a:rPr lang="en-IN"/>
              <a:t>1.Introduction:</a:t>
            </a:r>
          </a:p>
        </p:txBody>
      </p:sp>
      <p:sp>
        <p:nvSpPr>
          <p:cNvPr id="3" name="Content Placeholder 2">
            <a:extLst>
              <a:ext uri="{FF2B5EF4-FFF2-40B4-BE49-F238E27FC236}">
                <a16:creationId xmlns:a16="http://schemas.microsoft.com/office/drawing/2014/main" id="{A566D7BB-C8CA-9AEC-45A1-8FC166FA2347}"/>
              </a:ext>
            </a:extLst>
          </p:cNvPr>
          <p:cNvSpPr>
            <a:spLocks noGrp="1"/>
          </p:cNvSpPr>
          <p:nvPr>
            <p:ph idx="1"/>
          </p:nvPr>
        </p:nvSpPr>
        <p:spPr>
          <a:solidFill>
            <a:schemeClr val="accent2">
              <a:lumMod val="60000"/>
              <a:lumOff val="40000"/>
            </a:schemeClr>
          </a:solidFill>
        </p:spPr>
        <p:txBody>
          <a:bodyPr/>
          <a:lstStyle/>
          <a:p>
            <a:r>
              <a:rPr lang="en-US" b="0" i="0">
                <a:effectLst/>
                <a:latin typeface="Georgia" panose="02040502050405020303" pitchFamily="18" charset="0"/>
              </a:rPr>
              <a:t>This case study aims to give an idea of applying EDA in a real business scenario. In this case study, we will develop a basic understanding of risk analytics in banking and financial services and understand how data is used to </a:t>
            </a:r>
            <a:r>
              <a:rPr lang="en-US" b="0" i="0" err="1">
                <a:effectLst/>
                <a:latin typeface="Georgia" panose="02040502050405020303" pitchFamily="18" charset="0"/>
              </a:rPr>
              <a:t>minimise</a:t>
            </a:r>
            <a:r>
              <a:rPr lang="en-US" b="0" i="0">
                <a:effectLst/>
                <a:latin typeface="Georgia" panose="02040502050405020303" pitchFamily="18" charset="0"/>
              </a:rPr>
              <a:t> the risk of losing money while lending to customers.</a:t>
            </a:r>
            <a:endParaRPr lang="en-IN"/>
          </a:p>
        </p:txBody>
      </p:sp>
    </p:spTree>
    <p:extLst>
      <p:ext uri="{BB962C8B-B14F-4D97-AF65-F5344CB8AC3E}">
        <p14:creationId xmlns:p14="http://schemas.microsoft.com/office/powerpoint/2010/main" val="16664768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B11E97-1829-6ED1-81D2-9764A581F9B2}"/>
              </a:ext>
            </a:extLst>
          </p:cNvPr>
          <p:cNvPicPr>
            <a:picLocks noChangeAspect="1"/>
          </p:cNvPicPr>
          <p:nvPr/>
        </p:nvPicPr>
        <p:blipFill>
          <a:blip r:embed="rId2"/>
          <a:stretch>
            <a:fillRect/>
          </a:stretch>
        </p:blipFill>
        <p:spPr>
          <a:xfrm>
            <a:off x="96357" y="0"/>
            <a:ext cx="9442498" cy="2389909"/>
          </a:xfrm>
          <a:prstGeom prst="rect">
            <a:avLst/>
          </a:prstGeom>
        </p:spPr>
      </p:pic>
      <p:pic>
        <p:nvPicPr>
          <p:cNvPr id="5" name="Picture 4">
            <a:extLst>
              <a:ext uri="{FF2B5EF4-FFF2-40B4-BE49-F238E27FC236}">
                <a16:creationId xmlns:a16="http://schemas.microsoft.com/office/drawing/2014/main" id="{011E9B31-902A-DD6E-11A6-F82E26907F46}"/>
              </a:ext>
            </a:extLst>
          </p:cNvPr>
          <p:cNvPicPr>
            <a:picLocks noChangeAspect="1"/>
          </p:cNvPicPr>
          <p:nvPr/>
        </p:nvPicPr>
        <p:blipFill>
          <a:blip r:embed="rId3">
            <a:duotone>
              <a:prstClr val="black"/>
              <a:schemeClr val="accent6">
                <a:tint val="45000"/>
                <a:satMod val="400000"/>
              </a:schemeClr>
            </a:duotone>
          </a:blip>
          <a:stretch>
            <a:fillRect/>
          </a:stretch>
        </p:blipFill>
        <p:spPr>
          <a:xfrm>
            <a:off x="96357" y="2389909"/>
            <a:ext cx="9442498" cy="861135"/>
          </a:xfrm>
          <a:prstGeom prst="rect">
            <a:avLst/>
          </a:prstGeom>
        </p:spPr>
      </p:pic>
      <p:pic>
        <p:nvPicPr>
          <p:cNvPr id="7" name="Picture 6">
            <a:extLst>
              <a:ext uri="{FF2B5EF4-FFF2-40B4-BE49-F238E27FC236}">
                <a16:creationId xmlns:a16="http://schemas.microsoft.com/office/drawing/2014/main" id="{C4587905-9EB1-3649-D38D-CAA2AE52D596}"/>
              </a:ext>
            </a:extLst>
          </p:cNvPr>
          <p:cNvPicPr>
            <a:picLocks noChangeAspect="1"/>
          </p:cNvPicPr>
          <p:nvPr/>
        </p:nvPicPr>
        <p:blipFill>
          <a:blip r:embed="rId4"/>
          <a:stretch>
            <a:fillRect/>
          </a:stretch>
        </p:blipFill>
        <p:spPr>
          <a:xfrm>
            <a:off x="1417891" y="3251044"/>
            <a:ext cx="2789162" cy="3330229"/>
          </a:xfrm>
          <a:prstGeom prst="rect">
            <a:avLst/>
          </a:prstGeom>
        </p:spPr>
      </p:pic>
      <p:pic>
        <p:nvPicPr>
          <p:cNvPr id="9" name="Picture 8">
            <a:extLst>
              <a:ext uri="{FF2B5EF4-FFF2-40B4-BE49-F238E27FC236}">
                <a16:creationId xmlns:a16="http://schemas.microsoft.com/office/drawing/2014/main" id="{F6EEC4FD-2EC5-AB76-5F02-6A5BFCA68776}"/>
              </a:ext>
            </a:extLst>
          </p:cNvPr>
          <p:cNvPicPr>
            <a:picLocks noChangeAspect="1"/>
          </p:cNvPicPr>
          <p:nvPr/>
        </p:nvPicPr>
        <p:blipFill>
          <a:blip r:embed="rId5"/>
          <a:stretch>
            <a:fillRect/>
          </a:stretch>
        </p:blipFill>
        <p:spPr>
          <a:xfrm>
            <a:off x="4667126" y="3429000"/>
            <a:ext cx="2857748" cy="2483428"/>
          </a:xfrm>
          <a:prstGeom prst="rect">
            <a:avLst/>
          </a:prstGeom>
        </p:spPr>
      </p:pic>
    </p:spTree>
    <p:extLst>
      <p:ext uri="{BB962C8B-B14F-4D97-AF65-F5344CB8AC3E}">
        <p14:creationId xmlns:p14="http://schemas.microsoft.com/office/powerpoint/2010/main" val="41421827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89B952-4917-34CB-A7DE-D003C411861E}"/>
              </a:ext>
            </a:extLst>
          </p:cNvPr>
          <p:cNvPicPr>
            <a:picLocks noChangeAspect="1"/>
          </p:cNvPicPr>
          <p:nvPr/>
        </p:nvPicPr>
        <p:blipFill>
          <a:blip r:embed="rId2"/>
          <a:stretch>
            <a:fillRect/>
          </a:stretch>
        </p:blipFill>
        <p:spPr>
          <a:xfrm>
            <a:off x="0" y="72736"/>
            <a:ext cx="6480388" cy="5136325"/>
          </a:xfrm>
          <a:prstGeom prst="rect">
            <a:avLst/>
          </a:prstGeom>
        </p:spPr>
      </p:pic>
      <p:pic>
        <p:nvPicPr>
          <p:cNvPr id="5" name="Picture 4">
            <a:extLst>
              <a:ext uri="{FF2B5EF4-FFF2-40B4-BE49-F238E27FC236}">
                <a16:creationId xmlns:a16="http://schemas.microsoft.com/office/drawing/2014/main" id="{F3B9A078-B34F-EACD-13A0-8CA20CCEFEF4}"/>
              </a:ext>
            </a:extLst>
          </p:cNvPr>
          <p:cNvPicPr>
            <a:picLocks noChangeAspect="1"/>
          </p:cNvPicPr>
          <p:nvPr/>
        </p:nvPicPr>
        <p:blipFill>
          <a:blip r:embed="rId3">
            <a:duotone>
              <a:prstClr val="black"/>
              <a:schemeClr val="accent6">
                <a:tint val="45000"/>
                <a:satMod val="400000"/>
              </a:schemeClr>
            </a:duotone>
          </a:blip>
          <a:stretch>
            <a:fillRect/>
          </a:stretch>
        </p:blipFill>
        <p:spPr>
          <a:xfrm>
            <a:off x="180619" y="5209061"/>
            <a:ext cx="8431828" cy="716342"/>
          </a:xfrm>
          <a:prstGeom prst="rect">
            <a:avLst/>
          </a:prstGeom>
        </p:spPr>
      </p:pic>
      <p:pic>
        <p:nvPicPr>
          <p:cNvPr id="7" name="Picture 6">
            <a:extLst>
              <a:ext uri="{FF2B5EF4-FFF2-40B4-BE49-F238E27FC236}">
                <a16:creationId xmlns:a16="http://schemas.microsoft.com/office/drawing/2014/main" id="{3B96667F-F866-1099-1744-E3E9C7BEAB47}"/>
              </a:ext>
            </a:extLst>
          </p:cNvPr>
          <p:cNvPicPr>
            <a:picLocks noChangeAspect="1"/>
          </p:cNvPicPr>
          <p:nvPr/>
        </p:nvPicPr>
        <p:blipFill>
          <a:blip r:embed="rId4"/>
          <a:stretch>
            <a:fillRect/>
          </a:stretch>
        </p:blipFill>
        <p:spPr>
          <a:xfrm>
            <a:off x="4325413" y="280555"/>
            <a:ext cx="6972904" cy="4928506"/>
          </a:xfrm>
          <a:prstGeom prst="rect">
            <a:avLst/>
          </a:prstGeom>
        </p:spPr>
      </p:pic>
      <p:pic>
        <p:nvPicPr>
          <p:cNvPr id="9" name="Picture 8">
            <a:extLst>
              <a:ext uri="{FF2B5EF4-FFF2-40B4-BE49-F238E27FC236}">
                <a16:creationId xmlns:a16="http://schemas.microsoft.com/office/drawing/2014/main" id="{D74DC74D-9DAA-DFDD-0CA4-3D301C7247F4}"/>
              </a:ext>
            </a:extLst>
          </p:cNvPr>
          <p:cNvPicPr>
            <a:picLocks noChangeAspect="1"/>
          </p:cNvPicPr>
          <p:nvPr/>
        </p:nvPicPr>
        <p:blipFill>
          <a:blip r:embed="rId5">
            <a:duotone>
              <a:prstClr val="black"/>
              <a:schemeClr val="accent6">
                <a:tint val="45000"/>
                <a:satMod val="400000"/>
              </a:schemeClr>
            </a:duotone>
          </a:blip>
          <a:stretch>
            <a:fillRect/>
          </a:stretch>
        </p:blipFill>
        <p:spPr>
          <a:xfrm>
            <a:off x="180619" y="5901267"/>
            <a:ext cx="8431828" cy="883997"/>
          </a:xfrm>
          <a:prstGeom prst="rect">
            <a:avLst/>
          </a:prstGeom>
        </p:spPr>
      </p:pic>
    </p:spTree>
    <p:extLst>
      <p:ext uri="{BB962C8B-B14F-4D97-AF65-F5344CB8AC3E}">
        <p14:creationId xmlns:p14="http://schemas.microsoft.com/office/powerpoint/2010/main" val="4869943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8703C9-8E78-1F7B-A33C-125CF835FF11}"/>
              </a:ext>
            </a:extLst>
          </p:cNvPr>
          <p:cNvPicPr>
            <a:picLocks noChangeAspect="1"/>
          </p:cNvPicPr>
          <p:nvPr/>
        </p:nvPicPr>
        <p:blipFill>
          <a:blip r:embed="rId2">
            <a:duotone>
              <a:prstClr val="black"/>
              <a:schemeClr val="accent5">
                <a:tint val="45000"/>
                <a:satMod val="400000"/>
              </a:schemeClr>
            </a:duotone>
          </a:blip>
          <a:stretch>
            <a:fillRect/>
          </a:stretch>
        </p:blipFill>
        <p:spPr>
          <a:xfrm>
            <a:off x="253211" y="1"/>
            <a:ext cx="9472679" cy="2857500"/>
          </a:xfrm>
          <a:prstGeom prst="rect">
            <a:avLst/>
          </a:prstGeom>
        </p:spPr>
      </p:pic>
      <p:pic>
        <p:nvPicPr>
          <p:cNvPr id="5" name="Picture 4">
            <a:extLst>
              <a:ext uri="{FF2B5EF4-FFF2-40B4-BE49-F238E27FC236}">
                <a16:creationId xmlns:a16="http://schemas.microsoft.com/office/drawing/2014/main" id="{B628AE79-22E8-0816-4EB6-1914E4A497BA}"/>
              </a:ext>
            </a:extLst>
          </p:cNvPr>
          <p:cNvPicPr>
            <a:picLocks noChangeAspect="1"/>
          </p:cNvPicPr>
          <p:nvPr/>
        </p:nvPicPr>
        <p:blipFill>
          <a:blip r:embed="rId3"/>
          <a:stretch>
            <a:fillRect/>
          </a:stretch>
        </p:blipFill>
        <p:spPr>
          <a:xfrm>
            <a:off x="253210" y="2823382"/>
            <a:ext cx="9472680" cy="2244435"/>
          </a:xfrm>
          <a:prstGeom prst="rect">
            <a:avLst/>
          </a:prstGeom>
        </p:spPr>
      </p:pic>
      <p:pic>
        <p:nvPicPr>
          <p:cNvPr id="7" name="Picture 6">
            <a:extLst>
              <a:ext uri="{FF2B5EF4-FFF2-40B4-BE49-F238E27FC236}">
                <a16:creationId xmlns:a16="http://schemas.microsoft.com/office/drawing/2014/main" id="{AEE2CC94-DA1A-69AA-8192-C4470BEA3999}"/>
              </a:ext>
            </a:extLst>
          </p:cNvPr>
          <p:cNvPicPr>
            <a:picLocks noChangeAspect="1"/>
          </p:cNvPicPr>
          <p:nvPr/>
        </p:nvPicPr>
        <p:blipFill>
          <a:blip r:embed="rId4"/>
          <a:stretch>
            <a:fillRect/>
          </a:stretch>
        </p:blipFill>
        <p:spPr>
          <a:xfrm>
            <a:off x="1173643" y="3501736"/>
            <a:ext cx="4275190" cy="3875809"/>
          </a:xfrm>
          <a:prstGeom prst="rect">
            <a:avLst/>
          </a:prstGeom>
        </p:spPr>
      </p:pic>
      <p:pic>
        <p:nvPicPr>
          <p:cNvPr id="9" name="Picture 8">
            <a:extLst>
              <a:ext uri="{FF2B5EF4-FFF2-40B4-BE49-F238E27FC236}">
                <a16:creationId xmlns:a16="http://schemas.microsoft.com/office/drawing/2014/main" id="{98A70BDC-E02D-8D9A-B096-08844AAE5F2B}"/>
              </a:ext>
            </a:extLst>
          </p:cNvPr>
          <p:cNvPicPr>
            <a:picLocks noChangeAspect="1"/>
          </p:cNvPicPr>
          <p:nvPr/>
        </p:nvPicPr>
        <p:blipFill>
          <a:blip r:embed="rId5"/>
          <a:stretch>
            <a:fillRect/>
          </a:stretch>
        </p:blipFill>
        <p:spPr>
          <a:xfrm>
            <a:off x="4101843" y="3602698"/>
            <a:ext cx="5624047" cy="2049958"/>
          </a:xfrm>
          <a:prstGeom prst="rect">
            <a:avLst/>
          </a:prstGeom>
        </p:spPr>
      </p:pic>
    </p:spTree>
    <p:extLst>
      <p:ext uri="{BB962C8B-B14F-4D97-AF65-F5344CB8AC3E}">
        <p14:creationId xmlns:p14="http://schemas.microsoft.com/office/powerpoint/2010/main" val="16473243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3793B3-B344-EDBA-2159-4CDDB58EB885}"/>
              </a:ext>
            </a:extLst>
          </p:cNvPr>
          <p:cNvSpPr txBox="1"/>
          <p:nvPr/>
        </p:nvSpPr>
        <p:spPr>
          <a:xfrm>
            <a:off x="179242" y="168624"/>
            <a:ext cx="10388312" cy="707886"/>
          </a:xfrm>
          <a:prstGeom prst="rect">
            <a:avLst/>
          </a:prstGeom>
          <a:solidFill>
            <a:schemeClr val="accent6">
              <a:lumMod val="75000"/>
            </a:schemeClr>
          </a:solidFill>
        </p:spPr>
        <p:txBody>
          <a:bodyPr wrap="square">
            <a:spAutoFit/>
          </a:bodyPr>
          <a:lstStyle/>
          <a:p>
            <a:r>
              <a:rPr lang="en-IN" sz="4000"/>
              <a:t>4.7 Identifying the outliers :</a:t>
            </a:r>
          </a:p>
        </p:txBody>
      </p:sp>
      <p:sp>
        <p:nvSpPr>
          <p:cNvPr id="5" name="TextBox 4">
            <a:extLst>
              <a:ext uri="{FF2B5EF4-FFF2-40B4-BE49-F238E27FC236}">
                <a16:creationId xmlns:a16="http://schemas.microsoft.com/office/drawing/2014/main" id="{1D766AD4-7850-3193-DF95-C550896931A0}"/>
              </a:ext>
            </a:extLst>
          </p:cNvPr>
          <p:cNvSpPr txBox="1"/>
          <p:nvPr/>
        </p:nvSpPr>
        <p:spPr>
          <a:xfrm>
            <a:off x="179242" y="876510"/>
            <a:ext cx="10492221" cy="400110"/>
          </a:xfrm>
          <a:prstGeom prst="rect">
            <a:avLst/>
          </a:prstGeom>
          <a:solidFill>
            <a:schemeClr val="accent2">
              <a:lumMod val="40000"/>
              <a:lumOff val="60000"/>
            </a:schemeClr>
          </a:solidFill>
        </p:spPr>
        <p:txBody>
          <a:bodyPr wrap="square">
            <a:spAutoFit/>
          </a:bodyPr>
          <a:lstStyle/>
          <a:p>
            <a:r>
              <a:rPr lang="en-US" sz="2000"/>
              <a:t>Finding outlier information in applicationDF :</a:t>
            </a:r>
            <a:endParaRPr lang="en-IN" sz="2000"/>
          </a:p>
        </p:txBody>
      </p:sp>
      <p:pic>
        <p:nvPicPr>
          <p:cNvPr id="7" name="Picture 6">
            <a:extLst>
              <a:ext uri="{FF2B5EF4-FFF2-40B4-BE49-F238E27FC236}">
                <a16:creationId xmlns:a16="http://schemas.microsoft.com/office/drawing/2014/main" id="{12F39EC0-D879-08BF-AB07-1EAEFFCC03F3}"/>
              </a:ext>
            </a:extLst>
          </p:cNvPr>
          <p:cNvPicPr>
            <a:picLocks noChangeAspect="1"/>
          </p:cNvPicPr>
          <p:nvPr/>
        </p:nvPicPr>
        <p:blipFill>
          <a:blip r:embed="rId2">
            <a:duotone>
              <a:prstClr val="black"/>
              <a:schemeClr val="accent4">
                <a:tint val="45000"/>
                <a:satMod val="400000"/>
              </a:schemeClr>
            </a:duotone>
          </a:blip>
          <a:stretch>
            <a:fillRect/>
          </a:stretch>
        </p:blipFill>
        <p:spPr>
          <a:xfrm>
            <a:off x="179242" y="1363461"/>
            <a:ext cx="6824231" cy="3593003"/>
          </a:xfrm>
          <a:prstGeom prst="rect">
            <a:avLst/>
          </a:prstGeom>
        </p:spPr>
      </p:pic>
      <p:pic>
        <p:nvPicPr>
          <p:cNvPr id="9" name="Picture 8">
            <a:extLst>
              <a:ext uri="{FF2B5EF4-FFF2-40B4-BE49-F238E27FC236}">
                <a16:creationId xmlns:a16="http://schemas.microsoft.com/office/drawing/2014/main" id="{EE1F9695-7B65-5619-50A9-0E24DE7F7CDD}"/>
              </a:ext>
            </a:extLst>
          </p:cNvPr>
          <p:cNvPicPr>
            <a:picLocks noChangeAspect="1"/>
          </p:cNvPicPr>
          <p:nvPr/>
        </p:nvPicPr>
        <p:blipFill>
          <a:blip r:embed="rId3"/>
          <a:stretch>
            <a:fillRect/>
          </a:stretch>
        </p:blipFill>
        <p:spPr>
          <a:xfrm>
            <a:off x="6853512" y="963352"/>
            <a:ext cx="5338488" cy="3993112"/>
          </a:xfrm>
          <a:prstGeom prst="rect">
            <a:avLst/>
          </a:prstGeom>
        </p:spPr>
      </p:pic>
      <p:pic>
        <p:nvPicPr>
          <p:cNvPr id="11" name="Picture 10">
            <a:extLst>
              <a:ext uri="{FF2B5EF4-FFF2-40B4-BE49-F238E27FC236}">
                <a16:creationId xmlns:a16="http://schemas.microsoft.com/office/drawing/2014/main" id="{A83381EE-F88B-997E-6B06-C96E7F84E490}"/>
              </a:ext>
            </a:extLst>
          </p:cNvPr>
          <p:cNvPicPr>
            <a:picLocks noChangeAspect="1"/>
          </p:cNvPicPr>
          <p:nvPr/>
        </p:nvPicPr>
        <p:blipFill>
          <a:blip r:embed="rId4"/>
          <a:stretch>
            <a:fillRect/>
          </a:stretch>
        </p:blipFill>
        <p:spPr>
          <a:xfrm>
            <a:off x="179242" y="4869008"/>
            <a:ext cx="11833515" cy="1988992"/>
          </a:xfrm>
          <a:prstGeom prst="rect">
            <a:avLst/>
          </a:prstGeom>
        </p:spPr>
      </p:pic>
    </p:spTree>
    <p:extLst>
      <p:ext uri="{BB962C8B-B14F-4D97-AF65-F5344CB8AC3E}">
        <p14:creationId xmlns:p14="http://schemas.microsoft.com/office/powerpoint/2010/main" val="33553344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0997AA-E088-BE43-B96D-E94CECA1540C}"/>
              </a:ext>
            </a:extLst>
          </p:cNvPr>
          <p:cNvPicPr>
            <a:picLocks noChangeAspect="1"/>
          </p:cNvPicPr>
          <p:nvPr/>
        </p:nvPicPr>
        <p:blipFill>
          <a:blip r:embed="rId2">
            <a:duotone>
              <a:prstClr val="black"/>
              <a:schemeClr val="accent4">
                <a:tint val="45000"/>
                <a:satMod val="400000"/>
              </a:schemeClr>
            </a:duotone>
          </a:blip>
          <a:stretch>
            <a:fillRect/>
          </a:stretch>
        </p:blipFill>
        <p:spPr>
          <a:xfrm>
            <a:off x="185188" y="59703"/>
            <a:ext cx="8988138" cy="3601860"/>
          </a:xfrm>
          <a:prstGeom prst="rect">
            <a:avLst/>
          </a:prstGeom>
        </p:spPr>
      </p:pic>
      <p:pic>
        <p:nvPicPr>
          <p:cNvPr id="4" name="Picture 3">
            <a:extLst>
              <a:ext uri="{FF2B5EF4-FFF2-40B4-BE49-F238E27FC236}">
                <a16:creationId xmlns:a16="http://schemas.microsoft.com/office/drawing/2014/main" id="{F2054B55-094D-60F0-EBAF-E85CCF01A771}"/>
              </a:ext>
            </a:extLst>
          </p:cNvPr>
          <p:cNvPicPr>
            <a:picLocks noChangeAspect="1"/>
          </p:cNvPicPr>
          <p:nvPr/>
        </p:nvPicPr>
        <p:blipFill>
          <a:blip r:embed="rId3"/>
          <a:stretch>
            <a:fillRect/>
          </a:stretch>
        </p:blipFill>
        <p:spPr>
          <a:xfrm>
            <a:off x="185188" y="3661563"/>
            <a:ext cx="8988138" cy="3214576"/>
          </a:xfrm>
          <a:prstGeom prst="rect">
            <a:avLst/>
          </a:prstGeom>
        </p:spPr>
      </p:pic>
      <p:pic>
        <p:nvPicPr>
          <p:cNvPr id="6" name="Picture 5">
            <a:extLst>
              <a:ext uri="{FF2B5EF4-FFF2-40B4-BE49-F238E27FC236}">
                <a16:creationId xmlns:a16="http://schemas.microsoft.com/office/drawing/2014/main" id="{A2F32D83-F808-4CF1-6B2F-6FE74A119803}"/>
              </a:ext>
            </a:extLst>
          </p:cNvPr>
          <p:cNvPicPr>
            <a:picLocks noChangeAspect="1"/>
          </p:cNvPicPr>
          <p:nvPr/>
        </p:nvPicPr>
        <p:blipFill>
          <a:blip r:embed="rId4"/>
          <a:stretch>
            <a:fillRect/>
          </a:stretch>
        </p:blipFill>
        <p:spPr>
          <a:xfrm>
            <a:off x="4955154" y="1919015"/>
            <a:ext cx="7132938" cy="1684166"/>
          </a:xfrm>
          <a:prstGeom prst="rect">
            <a:avLst/>
          </a:prstGeom>
        </p:spPr>
      </p:pic>
    </p:spTree>
    <p:extLst>
      <p:ext uri="{BB962C8B-B14F-4D97-AF65-F5344CB8AC3E}">
        <p14:creationId xmlns:p14="http://schemas.microsoft.com/office/powerpoint/2010/main" val="595421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B17B89-3910-69D4-4E60-DA84F075121C}"/>
              </a:ext>
            </a:extLst>
          </p:cNvPr>
          <p:cNvSpPr txBox="1"/>
          <p:nvPr/>
        </p:nvSpPr>
        <p:spPr>
          <a:xfrm>
            <a:off x="259773" y="220580"/>
            <a:ext cx="11708707" cy="830997"/>
          </a:xfrm>
          <a:prstGeom prst="rect">
            <a:avLst/>
          </a:prstGeom>
          <a:solidFill>
            <a:schemeClr val="accent1">
              <a:lumMod val="75000"/>
            </a:schemeClr>
          </a:solidFill>
        </p:spPr>
        <p:txBody>
          <a:bodyPr wrap="square">
            <a:spAutoFit/>
          </a:bodyPr>
          <a:lstStyle/>
          <a:p>
            <a:r>
              <a:rPr lang="en-IN" sz="4800"/>
              <a:t>5. Data Analysis :</a:t>
            </a:r>
          </a:p>
        </p:txBody>
      </p:sp>
      <p:sp>
        <p:nvSpPr>
          <p:cNvPr id="7" name="TextBox 6">
            <a:extLst>
              <a:ext uri="{FF2B5EF4-FFF2-40B4-BE49-F238E27FC236}">
                <a16:creationId xmlns:a16="http://schemas.microsoft.com/office/drawing/2014/main" id="{AA3D0F53-6BA4-80E9-2A44-9697914A95E3}"/>
              </a:ext>
            </a:extLst>
          </p:cNvPr>
          <p:cNvSpPr txBox="1"/>
          <p:nvPr/>
        </p:nvSpPr>
        <p:spPr>
          <a:xfrm>
            <a:off x="259772" y="1064063"/>
            <a:ext cx="11708707" cy="523220"/>
          </a:xfrm>
          <a:prstGeom prst="rect">
            <a:avLst/>
          </a:prstGeom>
          <a:solidFill>
            <a:srgbClr val="00B050"/>
          </a:solidFill>
        </p:spPr>
        <p:txBody>
          <a:bodyPr wrap="square">
            <a:spAutoFit/>
          </a:bodyPr>
          <a:lstStyle/>
          <a:p>
            <a:r>
              <a:rPr lang="en-IN" sz="2800"/>
              <a:t>5.1 Plotting Functions :</a:t>
            </a:r>
          </a:p>
        </p:txBody>
      </p:sp>
      <p:pic>
        <p:nvPicPr>
          <p:cNvPr id="9" name="Picture 8">
            <a:extLst>
              <a:ext uri="{FF2B5EF4-FFF2-40B4-BE49-F238E27FC236}">
                <a16:creationId xmlns:a16="http://schemas.microsoft.com/office/drawing/2014/main" id="{9BD168C1-AFE9-9BE0-19A9-68C340608EC8}"/>
              </a:ext>
            </a:extLst>
          </p:cNvPr>
          <p:cNvPicPr>
            <a:picLocks noChangeAspect="1"/>
          </p:cNvPicPr>
          <p:nvPr/>
        </p:nvPicPr>
        <p:blipFill>
          <a:blip r:embed="rId2">
            <a:duotone>
              <a:prstClr val="black"/>
              <a:schemeClr val="accent4">
                <a:tint val="45000"/>
                <a:satMod val="400000"/>
              </a:schemeClr>
            </a:duotone>
          </a:blip>
          <a:stretch>
            <a:fillRect/>
          </a:stretch>
        </p:blipFill>
        <p:spPr>
          <a:xfrm>
            <a:off x="259773" y="1587282"/>
            <a:ext cx="4425457" cy="4054981"/>
          </a:xfrm>
          <a:prstGeom prst="rect">
            <a:avLst/>
          </a:prstGeom>
        </p:spPr>
      </p:pic>
      <p:pic>
        <p:nvPicPr>
          <p:cNvPr id="11" name="Picture 10">
            <a:extLst>
              <a:ext uri="{FF2B5EF4-FFF2-40B4-BE49-F238E27FC236}">
                <a16:creationId xmlns:a16="http://schemas.microsoft.com/office/drawing/2014/main" id="{B6AC70E5-C1D8-B973-36F5-0D1F05C8C98B}"/>
              </a:ext>
            </a:extLst>
          </p:cNvPr>
          <p:cNvPicPr>
            <a:picLocks noChangeAspect="1"/>
          </p:cNvPicPr>
          <p:nvPr/>
        </p:nvPicPr>
        <p:blipFill>
          <a:blip r:embed="rId3">
            <a:duotone>
              <a:prstClr val="black"/>
              <a:schemeClr val="accent4">
                <a:tint val="45000"/>
                <a:satMod val="400000"/>
              </a:schemeClr>
            </a:duotone>
          </a:blip>
          <a:stretch>
            <a:fillRect/>
          </a:stretch>
        </p:blipFill>
        <p:spPr>
          <a:xfrm>
            <a:off x="4561988" y="1587283"/>
            <a:ext cx="3854648" cy="4054980"/>
          </a:xfrm>
          <a:prstGeom prst="rect">
            <a:avLst/>
          </a:prstGeom>
        </p:spPr>
      </p:pic>
      <p:pic>
        <p:nvPicPr>
          <p:cNvPr id="13" name="Picture 12">
            <a:extLst>
              <a:ext uri="{FF2B5EF4-FFF2-40B4-BE49-F238E27FC236}">
                <a16:creationId xmlns:a16="http://schemas.microsoft.com/office/drawing/2014/main" id="{8E6AC44C-CB6C-C1FF-8278-D314DCAA4696}"/>
              </a:ext>
            </a:extLst>
          </p:cNvPr>
          <p:cNvPicPr>
            <a:picLocks noChangeAspect="1"/>
          </p:cNvPicPr>
          <p:nvPr/>
        </p:nvPicPr>
        <p:blipFill>
          <a:blip r:embed="rId4">
            <a:duotone>
              <a:prstClr val="black"/>
              <a:schemeClr val="accent4">
                <a:tint val="45000"/>
                <a:satMod val="400000"/>
              </a:schemeClr>
            </a:duotone>
          </a:blip>
          <a:stretch>
            <a:fillRect/>
          </a:stretch>
        </p:blipFill>
        <p:spPr>
          <a:xfrm>
            <a:off x="8416636" y="1587283"/>
            <a:ext cx="3551843" cy="4054980"/>
          </a:xfrm>
          <a:prstGeom prst="rect">
            <a:avLst/>
          </a:prstGeom>
        </p:spPr>
      </p:pic>
    </p:spTree>
    <p:extLst>
      <p:ext uri="{BB962C8B-B14F-4D97-AF65-F5344CB8AC3E}">
        <p14:creationId xmlns:p14="http://schemas.microsoft.com/office/powerpoint/2010/main" val="81792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B6837A-B1AB-FD24-FC3C-B02C5EDB1A3C}"/>
              </a:ext>
            </a:extLst>
          </p:cNvPr>
          <p:cNvPicPr>
            <a:picLocks noChangeAspect="1"/>
          </p:cNvPicPr>
          <p:nvPr/>
        </p:nvPicPr>
        <p:blipFill>
          <a:blip r:embed="rId2">
            <a:duotone>
              <a:prstClr val="black"/>
              <a:schemeClr val="accent4">
                <a:tint val="45000"/>
                <a:satMod val="400000"/>
              </a:schemeClr>
            </a:duotone>
          </a:blip>
          <a:stretch>
            <a:fillRect/>
          </a:stretch>
        </p:blipFill>
        <p:spPr>
          <a:xfrm>
            <a:off x="376202" y="649432"/>
            <a:ext cx="6367498" cy="5559136"/>
          </a:xfrm>
          <a:prstGeom prst="rect">
            <a:avLst/>
          </a:prstGeom>
        </p:spPr>
      </p:pic>
      <p:pic>
        <p:nvPicPr>
          <p:cNvPr id="5" name="Picture 4">
            <a:extLst>
              <a:ext uri="{FF2B5EF4-FFF2-40B4-BE49-F238E27FC236}">
                <a16:creationId xmlns:a16="http://schemas.microsoft.com/office/drawing/2014/main" id="{E0236EE5-7AF0-28F9-A764-199311C941A2}"/>
              </a:ext>
            </a:extLst>
          </p:cNvPr>
          <p:cNvPicPr>
            <a:picLocks noChangeAspect="1"/>
          </p:cNvPicPr>
          <p:nvPr/>
        </p:nvPicPr>
        <p:blipFill>
          <a:blip r:embed="rId3">
            <a:duotone>
              <a:prstClr val="black"/>
              <a:schemeClr val="accent4">
                <a:tint val="45000"/>
                <a:satMod val="400000"/>
              </a:schemeClr>
            </a:duotone>
          </a:blip>
          <a:stretch>
            <a:fillRect/>
          </a:stretch>
        </p:blipFill>
        <p:spPr>
          <a:xfrm>
            <a:off x="6743701" y="649432"/>
            <a:ext cx="5448300" cy="4577195"/>
          </a:xfrm>
          <a:prstGeom prst="rect">
            <a:avLst/>
          </a:prstGeom>
        </p:spPr>
      </p:pic>
    </p:spTree>
    <p:extLst>
      <p:ext uri="{BB962C8B-B14F-4D97-AF65-F5344CB8AC3E}">
        <p14:creationId xmlns:p14="http://schemas.microsoft.com/office/powerpoint/2010/main" val="27530326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7B2FBD-9493-4BBF-395B-6A80D86E3C63}"/>
              </a:ext>
            </a:extLst>
          </p:cNvPr>
          <p:cNvSpPr txBox="1"/>
          <p:nvPr/>
        </p:nvSpPr>
        <p:spPr>
          <a:xfrm>
            <a:off x="241588" y="116671"/>
            <a:ext cx="11448186" cy="523220"/>
          </a:xfrm>
          <a:prstGeom prst="rect">
            <a:avLst/>
          </a:prstGeom>
          <a:solidFill>
            <a:schemeClr val="accent6">
              <a:lumMod val="75000"/>
            </a:schemeClr>
          </a:solidFill>
        </p:spPr>
        <p:txBody>
          <a:bodyPr wrap="square">
            <a:spAutoFit/>
          </a:bodyPr>
          <a:lstStyle/>
          <a:p>
            <a:r>
              <a:rPr lang="en-IN" sz="2800"/>
              <a:t>5.2 Categorical Variables Analysis :</a:t>
            </a:r>
          </a:p>
        </p:txBody>
      </p:sp>
      <p:sp>
        <p:nvSpPr>
          <p:cNvPr id="5" name="TextBox 4">
            <a:extLst>
              <a:ext uri="{FF2B5EF4-FFF2-40B4-BE49-F238E27FC236}">
                <a16:creationId xmlns:a16="http://schemas.microsoft.com/office/drawing/2014/main" id="{5EAD2B11-3F1C-CE70-FA02-EBE33108F25F}"/>
              </a:ext>
            </a:extLst>
          </p:cNvPr>
          <p:cNvSpPr txBox="1"/>
          <p:nvPr/>
        </p:nvSpPr>
        <p:spPr>
          <a:xfrm>
            <a:off x="241587" y="639891"/>
            <a:ext cx="11448185" cy="461665"/>
          </a:xfrm>
          <a:prstGeom prst="rect">
            <a:avLst/>
          </a:prstGeom>
          <a:solidFill>
            <a:schemeClr val="accent2">
              <a:lumMod val="60000"/>
              <a:lumOff val="40000"/>
            </a:schemeClr>
          </a:solidFill>
        </p:spPr>
        <p:txBody>
          <a:bodyPr wrap="square">
            <a:spAutoFit/>
          </a:bodyPr>
          <a:lstStyle/>
          <a:p>
            <a:r>
              <a:rPr lang="en-IN" sz="2400"/>
              <a:t>5.2.1 Segmented Univariate Analysis :</a:t>
            </a:r>
          </a:p>
        </p:txBody>
      </p:sp>
      <p:pic>
        <p:nvPicPr>
          <p:cNvPr id="7" name="Picture 6">
            <a:extLst>
              <a:ext uri="{FF2B5EF4-FFF2-40B4-BE49-F238E27FC236}">
                <a16:creationId xmlns:a16="http://schemas.microsoft.com/office/drawing/2014/main" id="{EE8898FE-0C42-4DC5-6390-1515BD9B4FEE}"/>
              </a:ext>
            </a:extLst>
          </p:cNvPr>
          <p:cNvPicPr>
            <a:picLocks noChangeAspect="1"/>
          </p:cNvPicPr>
          <p:nvPr/>
        </p:nvPicPr>
        <p:blipFill>
          <a:blip r:embed="rId2"/>
          <a:stretch>
            <a:fillRect/>
          </a:stretch>
        </p:blipFill>
        <p:spPr>
          <a:xfrm>
            <a:off x="241586" y="1101556"/>
            <a:ext cx="4621359" cy="3512008"/>
          </a:xfrm>
          <a:prstGeom prst="rect">
            <a:avLst/>
          </a:prstGeom>
          <a:ln>
            <a:noFill/>
          </a:ln>
          <a:effectLst>
            <a:softEdge rad="112500"/>
          </a:effectLst>
        </p:spPr>
      </p:pic>
      <p:pic>
        <p:nvPicPr>
          <p:cNvPr id="9" name="Picture 8">
            <a:extLst>
              <a:ext uri="{FF2B5EF4-FFF2-40B4-BE49-F238E27FC236}">
                <a16:creationId xmlns:a16="http://schemas.microsoft.com/office/drawing/2014/main" id="{6725A945-B798-3050-F25A-B0866502C874}"/>
              </a:ext>
            </a:extLst>
          </p:cNvPr>
          <p:cNvPicPr>
            <a:picLocks noChangeAspect="1"/>
          </p:cNvPicPr>
          <p:nvPr/>
        </p:nvPicPr>
        <p:blipFill>
          <a:blip r:embed="rId3"/>
          <a:stretch>
            <a:fillRect/>
          </a:stretch>
        </p:blipFill>
        <p:spPr>
          <a:xfrm>
            <a:off x="241585" y="4732329"/>
            <a:ext cx="11448185" cy="742219"/>
          </a:xfrm>
          <a:prstGeom prst="rect">
            <a:avLst/>
          </a:prstGeom>
        </p:spPr>
      </p:pic>
      <p:pic>
        <p:nvPicPr>
          <p:cNvPr id="11" name="Picture 10">
            <a:extLst>
              <a:ext uri="{FF2B5EF4-FFF2-40B4-BE49-F238E27FC236}">
                <a16:creationId xmlns:a16="http://schemas.microsoft.com/office/drawing/2014/main" id="{56513435-FC21-CF37-E2D9-B9A49BCF2434}"/>
              </a:ext>
            </a:extLst>
          </p:cNvPr>
          <p:cNvPicPr>
            <a:picLocks noChangeAspect="1"/>
          </p:cNvPicPr>
          <p:nvPr/>
        </p:nvPicPr>
        <p:blipFill>
          <a:blip r:embed="rId4"/>
          <a:stretch>
            <a:fillRect/>
          </a:stretch>
        </p:blipFill>
        <p:spPr>
          <a:xfrm>
            <a:off x="4790209" y="1163111"/>
            <a:ext cx="3803073" cy="3512008"/>
          </a:xfrm>
          <a:prstGeom prst="rect">
            <a:avLst/>
          </a:prstGeom>
        </p:spPr>
      </p:pic>
      <p:pic>
        <p:nvPicPr>
          <p:cNvPr id="13" name="Picture 12">
            <a:extLst>
              <a:ext uri="{FF2B5EF4-FFF2-40B4-BE49-F238E27FC236}">
                <a16:creationId xmlns:a16="http://schemas.microsoft.com/office/drawing/2014/main" id="{411B2940-4538-ED7F-BD55-3E2731CF70BD}"/>
              </a:ext>
            </a:extLst>
          </p:cNvPr>
          <p:cNvPicPr>
            <a:picLocks noChangeAspect="1"/>
          </p:cNvPicPr>
          <p:nvPr/>
        </p:nvPicPr>
        <p:blipFill>
          <a:blip r:embed="rId5"/>
          <a:stretch>
            <a:fillRect/>
          </a:stretch>
        </p:blipFill>
        <p:spPr>
          <a:xfrm>
            <a:off x="241586" y="5449222"/>
            <a:ext cx="11448185" cy="742219"/>
          </a:xfrm>
          <a:prstGeom prst="rect">
            <a:avLst/>
          </a:prstGeom>
        </p:spPr>
      </p:pic>
      <p:pic>
        <p:nvPicPr>
          <p:cNvPr id="15" name="Picture 14">
            <a:extLst>
              <a:ext uri="{FF2B5EF4-FFF2-40B4-BE49-F238E27FC236}">
                <a16:creationId xmlns:a16="http://schemas.microsoft.com/office/drawing/2014/main" id="{D2D6883D-466A-8BA1-63E3-B27018177FF4}"/>
              </a:ext>
            </a:extLst>
          </p:cNvPr>
          <p:cNvPicPr>
            <a:picLocks noChangeAspect="1"/>
          </p:cNvPicPr>
          <p:nvPr/>
        </p:nvPicPr>
        <p:blipFill>
          <a:blip r:embed="rId6"/>
          <a:stretch>
            <a:fillRect/>
          </a:stretch>
        </p:blipFill>
        <p:spPr>
          <a:xfrm>
            <a:off x="8593281" y="1101556"/>
            <a:ext cx="3598719" cy="3630773"/>
          </a:xfrm>
          <a:prstGeom prst="rect">
            <a:avLst/>
          </a:prstGeom>
        </p:spPr>
      </p:pic>
      <p:pic>
        <p:nvPicPr>
          <p:cNvPr id="17" name="Picture 16">
            <a:extLst>
              <a:ext uri="{FF2B5EF4-FFF2-40B4-BE49-F238E27FC236}">
                <a16:creationId xmlns:a16="http://schemas.microsoft.com/office/drawing/2014/main" id="{F0893231-D913-9A89-88F2-490F24DED1A2}"/>
              </a:ext>
            </a:extLst>
          </p:cNvPr>
          <p:cNvPicPr>
            <a:picLocks noChangeAspect="1"/>
          </p:cNvPicPr>
          <p:nvPr/>
        </p:nvPicPr>
        <p:blipFill>
          <a:blip r:embed="rId7"/>
          <a:stretch>
            <a:fillRect/>
          </a:stretch>
        </p:blipFill>
        <p:spPr>
          <a:xfrm>
            <a:off x="241585" y="6218109"/>
            <a:ext cx="11448185" cy="678239"/>
          </a:xfrm>
          <a:prstGeom prst="rect">
            <a:avLst/>
          </a:prstGeom>
        </p:spPr>
      </p:pic>
    </p:spTree>
    <p:extLst>
      <p:ext uri="{BB962C8B-B14F-4D97-AF65-F5344CB8AC3E}">
        <p14:creationId xmlns:p14="http://schemas.microsoft.com/office/powerpoint/2010/main" val="568019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841069-2E10-03D1-12A0-785FBF5F714F}"/>
              </a:ext>
            </a:extLst>
          </p:cNvPr>
          <p:cNvPicPr>
            <a:picLocks noChangeAspect="1"/>
          </p:cNvPicPr>
          <p:nvPr/>
        </p:nvPicPr>
        <p:blipFill>
          <a:blip r:embed="rId2"/>
          <a:stretch>
            <a:fillRect/>
          </a:stretch>
        </p:blipFill>
        <p:spPr>
          <a:xfrm>
            <a:off x="224479" y="187517"/>
            <a:ext cx="3755239" cy="3937673"/>
          </a:xfrm>
          <a:prstGeom prst="rect">
            <a:avLst/>
          </a:prstGeom>
        </p:spPr>
      </p:pic>
      <p:pic>
        <p:nvPicPr>
          <p:cNvPr id="5" name="Picture 4">
            <a:extLst>
              <a:ext uri="{FF2B5EF4-FFF2-40B4-BE49-F238E27FC236}">
                <a16:creationId xmlns:a16="http://schemas.microsoft.com/office/drawing/2014/main" id="{C8927F1E-A0F5-F234-55DF-179D7CFF0C1D}"/>
              </a:ext>
            </a:extLst>
          </p:cNvPr>
          <p:cNvPicPr>
            <a:picLocks noChangeAspect="1"/>
          </p:cNvPicPr>
          <p:nvPr/>
        </p:nvPicPr>
        <p:blipFill>
          <a:blip r:embed="rId3"/>
          <a:stretch>
            <a:fillRect/>
          </a:stretch>
        </p:blipFill>
        <p:spPr>
          <a:xfrm>
            <a:off x="224479" y="4125190"/>
            <a:ext cx="11008094" cy="777307"/>
          </a:xfrm>
          <a:prstGeom prst="rect">
            <a:avLst/>
          </a:prstGeom>
        </p:spPr>
      </p:pic>
      <p:pic>
        <p:nvPicPr>
          <p:cNvPr id="6" name="Picture 5">
            <a:extLst>
              <a:ext uri="{FF2B5EF4-FFF2-40B4-BE49-F238E27FC236}">
                <a16:creationId xmlns:a16="http://schemas.microsoft.com/office/drawing/2014/main" id="{3E7E10F4-724F-C3D1-1B01-CE4FF9668036}"/>
              </a:ext>
            </a:extLst>
          </p:cNvPr>
          <p:cNvPicPr>
            <a:picLocks noChangeAspect="1"/>
          </p:cNvPicPr>
          <p:nvPr/>
        </p:nvPicPr>
        <p:blipFill>
          <a:blip r:embed="rId4"/>
          <a:stretch>
            <a:fillRect/>
          </a:stretch>
        </p:blipFill>
        <p:spPr>
          <a:xfrm>
            <a:off x="3979719" y="987136"/>
            <a:ext cx="4232566" cy="2951019"/>
          </a:xfrm>
          <a:prstGeom prst="rect">
            <a:avLst/>
          </a:prstGeom>
        </p:spPr>
      </p:pic>
      <p:pic>
        <p:nvPicPr>
          <p:cNvPr id="8" name="Picture 7">
            <a:extLst>
              <a:ext uri="{FF2B5EF4-FFF2-40B4-BE49-F238E27FC236}">
                <a16:creationId xmlns:a16="http://schemas.microsoft.com/office/drawing/2014/main" id="{6B7342DA-E239-64F8-2DB9-CC0231E0D040}"/>
              </a:ext>
            </a:extLst>
          </p:cNvPr>
          <p:cNvPicPr>
            <a:picLocks noChangeAspect="1"/>
          </p:cNvPicPr>
          <p:nvPr/>
        </p:nvPicPr>
        <p:blipFill>
          <a:blip r:embed="rId5"/>
          <a:stretch>
            <a:fillRect/>
          </a:stretch>
        </p:blipFill>
        <p:spPr>
          <a:xfrm>
            <a:off x="3979719" y="187517"/>
            <a:ext cx="4232566" cy="693480"/>
          </a:xfrm>
          <a:prstGeom prst="rect">
            <a:avLst/>
          </a:prstGeom>
        </p:spPr>
      </p:pic>
      <p:pic>
        <p:nvPicPr>
          <p:cNvPr id="10" name="Picture 9">
            <a:extLst>
              <a:ext uri="{FF2B5EF4-FFF2-40B4-BE49-F238E27FC236}">
                <a16:creationId xmlns:a16="http://schemas.microsoft.com/office/drawing/2014/main" id="{B1CC12C9-4FA9-33A8-D193-5DFB4DCA5B6E}"/>
              </a:ext>
            </a:extLst>
          </p:cNvPr>
          <p:cNvPicPr>
            <a:picLocks noChangeAspect="1"/>
          </p:cNvPicPr>
          <p:nvPr/>
        </p:nvPicPr>
        <p:blipFill>
          <a:blip r:embed="rId6"/>
          <a:stretch>
            <a:fillRect/>
          </a:stretch>
        </p:blipFill>
        <p:spPr>
          <a:xfrm>
            <a:off x="224479" y="4909787"/>
            <a:ext cx="11008094" cy="961077"/>
          </a:xfrm>
          <a:prstGeom prst="rect">
            <a:avLst/>
          </a:prstGeom>
        </p:spPr>
      </p:pic>
      <p:pic>
        <p:nvPicPr>
          <p:cNvPr id="12" name="Picture 11">
            <a:extLst>
              <a:ext uri="{FF2B5EF4-FFF2-40B4-BE49-F238E27FC236}">
                <a16:creationId xmlns:a16="http://schemas.microsoft.com/office/drawing/2014/main" id="{DE7779CD-EF4B-9060-2FC5-55D070D0CC17}"/>
              </a:ext>
            </a:extLst>
          </p:cNvPr>
          <p:cNvPicPr>
            <a:picLocks noChangeAspect="1"/>
          </p:cNvPicPr>
          <p:nvPr/>
        </p:nvPicPr>
        <p:blipFill>
          <a:blip r:embed="rId7"/>
          <a:stretch>
            <a:fillRect/>
          </a:stretch>
        </p:blipFill>
        <p:spPr>
          <a:xfrm>
            <a:off x="8300395" y="187517"/>
            <a:ext cx="3891605" cy="693480"/>
          </a:xfrm>
          <a:prstGeom prst="rect">
            <a:avLst/>
          </a:prstGeom>
        </p:spPr>
      </p:pic>
      <p:pic>
        <p:nvPicPr>
          <p:cNvPr id="13" name="Picture 12">
            <a:extLst>
              <a:ext uri="{FF2B5EF4-FFF2-40B4-BE49-F238E27FC236}">
                <a16:creationId xmlns:a16="http://schemas.microsoft.com/office/drawing/2014/main" id="{7B03E68B-1029-CAF7-DADB-A4F70D397572}"/>
              </a:ext>
            </a:extLst>
          </p:cNvPr>
          <p:cNvPicPr>
            <a:picLocks noChangeAspect="1"/>
          </p:cNvPicPr>
          <p:nvPr/>
        </p:nvPicPr>
        <p:blipFill>
          <a:blip r:embed="rId8"/>
          <a:stretch>
            <a:fillRect/>
          </a:stretch>
        </p:blipFill>
        <p:spPr>
          <a:xfrm>
            <a:off x="8212281" y="987136"/>
            <a:ext cx="3755240" cy="2951019"/>
          </a:xfrm>
          <a:prstGeom prst="rect">
            <a:avLst/>
          </a:prstGeom>
        </p:spPr>
      </p:pic>
      <p:pic>
        <p:nvPicPr>
          <p:cNvPr id="15" name="Picture 14">
            <a:extLst>
              <a:ext uri="{FF2B5EF4-FFF2-40B4-BE49-F238E27FC236}">
                <a16:creationId xmlns:a16="http://schemas.microsoft.com/office/drawing/2014/main" id="{EAEE6336-CAC2-1EE7-61D1-14294CD7440A}"/>
              </a:ext>
            </a:extLst>
          </p:cNvPr>
          <p:cNvPicPr>
            <a:picLocks noChangeAspect="1"/>
          </p:cNvPicPr>
          <p:nvPr/>
        </p:nvPicPr>
        <p:blipFill>
          <a:blip r:embed="rId9"/>
          <a:stretch>
            <a:fillRect/>
          </a:stretch>
        </p:blipFill>
        <p:spPr>
          <a:xfrm>
            <a:off x="224478" y="5846751"/>
            <a:ext cx="11008093" cy="1011250"/>
          </a:xfrm>
          <a:prstGeom prst="rect">
            <a:avLst/>
          </a:prstGeom>
        </p:spPr>
      </p:pic>
    </p:spTree>
    <p:extLst>
      <p:ext uri="{BB962C8B-B14F-4D97-AF65-F5344CB8AC3E}">
        <p14:creationId xmlns:p14="http://schemas.microsoft.com/office/powerpoint/2010/main" val="15144168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63B509-6F38-E0EA-CA28-ED53943164AA}"/>
              </a:ext>
            </a:extLst>
          </p:cNvPr>
          <p:cNvPicPr>
            <a:picLocks noChangeAspect="1"/>
          </p:cNvPicPr>
          <p:nvPr/>
        </p:nvPicPr>
        <p:blipFill>
          <a:blip r:embed="rId2"/>
          <a:stretch>
            <a:fillRect/>
          </a:stretch>
        </p:blipFill>
        <p:spPr>
          <a:xfrm>
            <a:off x="223520" y="246262"/>
            <a:ext cx="4643120" cy="678239"/>
          </a:xfrm>
          <a:prstGeom prst="rect">
            <a:avLst/>
          </a:prstGeom>
        </p:spPr>
      </p:pic>
      <p:pic>
        <p:nvPicPr>
          <p:cNvPr id="4" name="Picture 3">
            <a:extLst>
              <a:ext uri="{FF2B5EF4-FFF2-40B4-BE49-F238E27FC236}">
                <a16:creationId xmlns:a16="http://schemas.microsoft.com/office/drawing/2014/main" id="{2D609283-E5CD-353A-70CA-1D3F4FFA6574}"/>
              </a:ext>
            </a:extLst>
          </p:cNvPr>
          <p:cNvPicPr>
            <a:picLocks noChangeAspect="1"/>
          </p:cNvPicPr>
          <p:nvPr/>
        </p:nvPicPr>
        <p:blipFill>
          <a:blip r:embed="rId3"/>
          <a:stretch>
            <a:fillRect/>
          </a:stretch>
        </p:blipFill>
        <p:spPr>
          <a:xfrm>
            <a:off x="223520" y="831879"/>
            <a:ext cx="4643120" cy="3729961"/>
          </a:xfrm>
          <a:prstGeom prst="rect">
            <a:avLst/>
          </a:prstGeom>
        </p:spPr>
      </p:pic>
      <p:pic>
        <p:nvPicPr>
          <p:cNvPr id="6" name="Picture 5">
            <a:extLst>
              <a:ext uri="{FF2B5EF4-FFF2-40B4-BE49-F238E27FC236}">
                <a16:creationId xmlns:a16="http://schemas.microsoft.com/office/drawing/2014/main" id="{D48F6481-45F0-2DCF-14E9-12DAD1B1A7A1}"/>
              </a:ext>
            </a:extLst>
          </p:cNvPr>
          <p:cNvPicPr>
            <a:picLocks noChangeAspect="1"/>
          </p:cNvPicPr>
          <p:nvPr/>
        </p:nvPicPr>
        <p:blipFill>
          <a:blip r:embed="rId4"/>
          <a:stretch>
            <a:fillRect/>
          </a:stretch>
        </p:blipFill>
        <p:spPr>
          <a:xfrm>
            <a:off x="223520" y="4784163"/>
            <a:ext cx="11562080" cy="904240"/>
          </a:xfrm>
          <a:prstGeom prst="rect">
            <a:avLst/>
          </a:prstGeom>
        </p:spPr>
      </p:pic>
      <p:pic>
        <p:nvPicPr>
          <p:cNvPr id="8" name="Picture 7">
            <a:extLst>
              <a:ext uri="{FF2B5EF4-FFF2-40B4-BE49-F238E27FC236}">
                <a16:creationId xmlns:a16="http://schemas.microsoft.com/office/drawing/2014/main" id="{EE631D47-069D-B3CA-E666-8748110863DA}"/>
              </a:ext>
            </a:extLst>
          </p:cNvPr>
          <p:cNvPicPr>
            <a:picLocks noChangeAspect="1"/>
          </p:cNvPicPr>
          <p:nvPr/>
        </p:nvPicPr>
        <p:blipFill>
          <a:blip r:embed="rId5"/>
          <a:stretch>
            <a:fillRect/>
          </a:stretch>
        </p:blipFill>
        <p:spPr>
          <a:xfrm>
            <a:off x="5318760" y="161261"/>
            <a:ext cx="5897880" cy="670618"/>
          </a:xfrm>
          <a:prstGeom prst="rect">
            <a:avLst/>
          </a:prstGeom>
        </p:spPr>
      </p:pic>
      <p:pic>
        <p:nvPicPr>
          <p:cNvPr id="1026" name="Picture 2">
            <a:extLst>
              <a:ext uri="{FF2B5EF4-FFF2-40B4-BE49-F238E27FC236}">
                <a16:creationId xmlns:a16="http://schemas.microsoft.com/office/drawing/2014/main" id="{F45F1020-8FB0-7EFF-9382-D8345D609A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8880" y="831878"/>
            <a:ext cx="6797357" cy="404492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C6AC56D-6871-C81F-051D-F3E11F271A72}"/>
              </a:ext>
            </a:extLst>
          </p:cNvPr>
          <p:cNvPicPr>
            <a:picLocks noChangeAspect="1"/>
          </p:cNvPicPr>
          <p:nvPr/>
        </p:nvPicPr>
        <p:blipFill>
          <a:blip r:embed="rId7"/>
          <a:stretch>
            <a:fillRect/>
          </a:stretch>
        </p:blipFill>
        <p:spPr>
          <a:xfrm>
            <a:off x="223519" y="5708689"/>
            <a:ext cx="11582717" cy="1149311"/>
          </a:xfrm>
          <a:prstGeom prst="rect">
            <a:avLst/>
          </a:prstGeom>
        </p:spPr>
      </p:pic>
    </p:spTree>
    <p:extLst>
      <p:ext uri="{BB962C8B-B14F-4D97-AF65-F5344CB8AC3E}">
        <p14:creationId xmlns:p14="http://schemas.microsoft.com/office/powerpoint/2010/main" val="1377405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19600-2B12-1C8A-DCA9-E31EDE9B972E}"/>
              </a:ext>
            </a:extLst>
          </p:cNvPr>
          <p:cNvSpPr>
            <a:spLocks noGrp="1"/>
          </p:cNvSpPr>
          <p:nvPr>
            <p:ph type="title"/>
          </p:nvPr>
        </p:nvSpPr>
        <p:spPr>
          <a:solidFill>
            <a:schemeClr val="accent6">
              <a:lumMod val="75000"/>
            </a:schemeClr>
          </a:solidFill>
        </p:spPr>
        <p:txBody>
          <a:bodyPr/>
          <a:lstStyle/>
          <a:p>
            <a:r>
              <a:rPr lang="en-IN" b="0" i="0">
                <a:solidFill>
                  <a:srgbClr val="000000"/>
                </a:solidFill>
                <a:effectLst/>
                <a:latin typeface="Georgia" panose="02040502050405020303" pitchFamily="18" charset="0"/>
              </a:rPr>
              <a:t>Business Understanding and Objective:</a:t>
            </a:r>
            <a:endParaRPr lang="en-IN"/>
          </a:p>
        </p:txBody>
      </p:sp>
      <p:sp>
        <p:nvSpPr>
          <p:cNvPr id="3" name="Content Placeholder 2">
            <a:extLst>
              <a:ext uri="{FF2B5EF4-FFF2-40B4-BE49-F238E27FC236}">
                <a16:creationId xmlns:a16="http://schemas.microsoft.com/office/drawing/2014/main" id="{4806B15B-1977-7FA1-98C0-7E4F029CE69F}"/>
              </a:ext>
            </a:extLst>
          </p:cNvPr>
          <p:cNvSpPr>
            <a:spLocks noGrp="1"/>
          </p:cNvSpPr>
          <p:nvPr>
            <p:ph idx="1"/>
          </p:nvPr>
        </p:nvSpPr>
        <p:spPr>
          <a:solidFill>
            <a:schemeClr val="accent5">
              <a:lumMod val="60000"/>
              <a:lumOff val="40000"/>
            </a:schemeClr>
          </a:solidFill>
        </p:spPr>
        <p:txBody>
          <a:bodyPr>
            <a:normAutofit fontScale="85000" lnSpcReduction="20000"/>
          </a:bodyPr>
          <a:lstStyle/>
          <a:p>
            <a:r>
              <a:rPr lang="en-US" sz="2000" b="0" i="0">
                <a:effectLst/>
                <a:latin typeface="Georgia" panose="02040502050405020303" pitchFamily="18" charset="0"/>
              </a:rPr>
              <a:t>The loan providing companies find it hard to give loans to the people due to their insufficient or non-existent credit history. Because of that, some consumers use it as their advantage by becoming a defaulter.</a:t>
            </a:r>
          </a:p>
          <a:p>
            <a:r>
              <a:rPr lang="en-US" sz="2000" b="0" i="0">
                <a:effectLst/>
                <a:latin typeface="Georgia" panose="02040502050405020303" pitchFamily="18" charset="0"/>
              </a:rPr>
              <a:t>When the company receives a loan application, the company has to decide for loan approval based on the applicant’s profile. Two types of risks are associated with the bank’s decision:</a:t>
            </a:r>
          </a:p>
          <a:p>
            <a:pPr lvl="2"/>
            <a:r>
              <a:rPr lang="en-US" sz="1600">
                <a:latin typeface="Georgia" panose="02040502050405020303" pitchFamily="18" charset="0"/>
              </a:rPr>
              <a:t>If the </a:t>
            </a:r>
            <a:r>
              <a:rPr lang="en-US" sz="1600" b="0" i="0">
                <a:effectLst/>
                <a:latin typeface="Georgia" panose="02040502050405020303" pitchFamily="18" charset="0"/>
              </a:rPr>
              <a:t>applicant is likely to repay the loan, then not approving the loan results in a loss of business to the company.</a:t>
            </a:r>
          </a:p>
          <a:p>
            <a:pPr lvl="2"/>
            <a:r>
              <a:rPr lang="en-US" sz="1600">
                <a:latin typeface="Georgia" panose="02040502050405020303" pitchFamily="18" charset="0"/>
              </a:rPr>
              <a:t>If </a:t>
            </a:r>
            <a:r>
              <a:rPr lang="en-US" sz="1600" b="0" i="0">
                <a:effectLst/>
                <a:latin typeface="Georgia" panose="02040502050405020303" pitchFamily="18" charset="0"/>
              </a:rPr>
              <a:t>the applicant is not likely to repay the loan, i.e. he/she is likely to default, then approving the loan may lead to a financial loss for the company.</a:t>
            </a:r>
            <a:endParaRPr lang="en-US" b="0" i="0">
              <a:effectLst/>
              <a:latin typeface="Georgia" panose="02040502050405020303" pitchFamily="18" charset="0"/>
            </a:endParaRPr>
          </a:p>
          <a:p>
            <a:r>
              <a:rPr lang="en-IN" sz="2000"/>
              <a:t>This</a:t>
            </a:r>
            <a:r>
              <a:rPr lang="en-US" sz="2000" b="0" i="0">
                <a:effectLst/>
                <a:latin typeface="Georgia" panose="02040502050405020303" pitchFamily="18" charset="0"/>
              </a:rPr>
              <a:t> case study aims to identify patterns which indicate if a client has difficulty paying their installments which may be used for taking actions such as denying the loan, reducing the amount of loan, lending (to risky applicants) at a higher interest rate, etc. This will ensure that the consumers capable of repaying the loan are not rejected. Identification of such applicants using EDA is the aim of this case study.</a:t>
            </a:r>
            <a:endParaRPr lang="en-IN" sz="2000"/>
          </a:p>
        </p:txBody>
      </p:sp>
    </p:spTree>
    <p:extLst>
      <p:ext uri="{BB962C8B-B14F-4D97-AF65-F5344CB8AC3E}">
        <p14:creationId xmlns:p14="http://schemas.microsoft.com/office/powerpoint/2010/main" val="26749112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2B18C8-AD75-A516-7BE0-46A632AA6405}"/>
              </a:ext>
            </a:extLst>
          </p:cNvPr>
          <p:cNvPicPr>
            <a:picLocks noChangeAspect="1"/>
          </p:cNvPicPr>
          <p:nvPr/>
        </p:nvPicPr>
        <p:blipFill>
          <a:blip r:embed="rId2"/>
          <a:stretch>
            <a:fillRect/>
          </a:stretch>
        </p:blipFill>
        <p:spPr>
          <a:xfrm>
            <a:off x="237176" y="79815"/>
            <a:ext cx="4538024" cy="3740345"/>
          </a:xfrm>
          <a:prstGeom prst="rect">
            <a:avLst/>
          </a:prstGeom>
        </p:spPr>
      </p:pic>
      <p:pic>
        <p:nvPicPr>
          <p:cNvPr id="5" name="Picture 4">
            <a:extLst>
              <a:ext uri="{FF2B5EF4-FFF2-40B4-BE49-F238E27FC236}">
                <a16:creationId xmlns:a16="http://schemas.microsoft.com/office/drawing/2014/main" id="{C57FAD9C-EF16-859D-56FE-C9EC1D21BE23}"/>
              </a:ext>
            </a:extLst>
          </p:cNvPr>
          <p:cNvPicPr>
            <a:picLocks noChangeAspect="1"/>
          </p:cNvPicPr>
          <p:nvPr/>
        </p:nvPicPr>
        <p:blipFill>
          <a:blip r:embed="rId3"/>
          <a:stretch>
            <a:fillRect/>
          </a:stretch>
        </p:blipFill>
        <p:spPr>
          <a:xfrm>
            <a:off x="237176" y="4278577"/>
            <a:ext cx="11629704" cy="1035103"/>
          </a:xfrm>
          <a:prstGeom prst="rect">
            <a:avLst/>
          </a:prstGeom>
        </p:spPr>
      </p:pic>
      <p:pic>
        <p:nvPicPr>
          <p:cNvPr id="6" name="Picture 5">
            <a:extLst>
              <a:ext uri="{FF2B5EF4-FFF2-40B4-BE49-F238E27FC236}">
                <a16:creationId xmlns:a16="http://schemas.microsoft.com/office/drawing/2014/main" id="{8DB4075A-56BE-B180-2B89-5325B1D71E43}"/>
              </a:ext>
            </a:extLst>
          </p:cNvPr>
          <p:cNvPicPr>
            <a:picLocks noChangeAspect="1"/>
          </p:cNvPicPr>
          <p:nvPr/>
        </p:nvPicPr>
        <p:blipFill>
          <a:blip r:embed="rId4"/>
          <a:stretch>
            <a:fillRect/>
          </a:stretch>
        </p:blipFill>
        <p:spPr>
          <a:xfrm>
            <a:off x="4897120" y="467361"/>
            <a:ext cx="6969760" cy="4114800"/>
          </a:xfrm>
          <a:prstGeom prst="rect">
            <a:avLst/>
          </a:prstGeom>
        </p:spPr>
      </p:pic>
      <p:pic>
        <p:nvPicPr>
          <p:cNvPr id="8" name="Picture 7">
            <a:extLst>
              <a:ext uri="{FF2B5EF4-FFF2-40B4-BE49-F238E27FC236}">
                <a16:creationId xmlns:a16="http://schemas.microsoft.com/office/drawing/2014/main" id="{08D0D438-98E1-ECC8-5155-E0EC45F67968}"/>
              </a:ext>
            </a:extLst>
          </p:cNvPr>
          <p:cNvPicPr>
            <a:picLocks noChangeAspect="1"/>
          </p:cNvPicPr>
          <p:nvPr/>
        </p:nvPicPr>
        <p:blipFill>
          <a:blip r:embed="rId5"/>
          <a:stretch>
            <a:fillRect/>
          </a:stretch>
        </p:blipFill>
        <p:spPr>
          <a:xfrm>
            <a:off x="4937760" y="79815"/>
            <a:ext cx="6929120" cy="571550"/>
          </a:xfrm>
          <a:prstGeom prst="rect">
            <a:avLst/>
          </a:prstGeom>
        </p:spPr>
      </p:pic>
      <p:pic>
        <p:nvPicPr>
          <p:cNvPr id="10" name="Picture 9">
            <a:extLst>
              <a:ext uri="{FF2B5EF4-FFF2-40B4-BE49-F238E27FC236}">
                <a16:creationId xmlns:a16="http://schemas.microsoft.com/office/drawing/2014/main" id="{1EAEC05F-D289-C8CE-164E-674B3C3234BA}"/>
              </a:ext>
            </a:extLst>
          </p:cNvPr>
          <p:cNvPicPr>
            <a:picLocks noChangeAspect="1"/>
          </p:cNvPicPr>
          <p:nvPr/>
        </p:nvPicPr>
        <p:blipFill>
          <a:blip r:embed="rId6"/>
          <a:stretch>
            <a:fillRect/>
          </a:stretch>
        </p:blipFill>
        <p:spPr>
          <a:xfrm>
            <a:off x="162253" y="5388561"/>
            <a:ext cx="11704627" cy="1120237"/>
          </a:xfrm>
          <a:prstGeom prst="rect">
            <a:avLst/>
          </a:prstGeom>
        </p:spPr>
      </p:pic>
    </p:spTree>
    <p:extLst>
      <p:ext uri="{BB962C8B-B14F-4D97-AF65-F5344CB8AC3E}">
        <p14:creationId xmlns:p14="http://schemas.microsoft.com/office/powerpoint/2010/main" val="6331981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BC0CD1-7DC0-0620-7234-6E510F5852AC}"/>
              </a:ext>
            </a:extLst>
          </p:cNvPr>
          <p:cNvPicPr>
            <a:picLocks noChangeAspect="1"/>
          </p:cNvPicPr>
          <p:nvPr/>
        </p:nvPicPr>
        <p:blipFill>
          <a:blip r:embed="rId2"/>
          <a:stretch>
            <a:fillRect/>
          </a:stretch>
        </p:blipFill>
        <p:spPr>
          <a:xfrm>
            <a:off x="166159" y="82526"/>
            <a:ext cx="4869602" cy="556308"/>
          </a:xfrm>
          <a:prstGeom prst="rect">
            <a:avLst/>
          </a:prstGeom>
        </p:spPr>
      </p:pic>
      <p:pic>
        <p:nvPicPr>
          <p:cNvPr id="4" name="Picture 3">
            <a:extLst>
              <a:ext uri="{FF2B5EF4-FFF2-40B4-BE49-F238E27FC236}">
                <a16:creationId xmlns:a16="http://schemas.microsoft.com/office/drawing/2014/main" id="{310C3B02-CB2D-FADA-B0D9-A99EB0EAF528}"/>
              </a:ext>
            </a:extLst>
          </p:cNvPr>
          <p:cNvPicPr>
            <a:picLocks noChangeAspect="1"/>
          </p:cNvPicPr>
          <p:nvPr/>
        </p:nvPicPr>
        <p:blipFill>
          <a:blip r:embed="rId3"/>
          <a:stretch>
            <a:fillRect/>
          </a:stretch>
        </p:blipFill>
        <p:spPr>
          <a:xfrm>
            <a:off x="166159" y="572794"/>
            <a:ext cx="5929841" cy="5604486"/>
          </a:xfrm>
          <a:prstGeom prst="rect">
            <a:avLst/>
          </a:prstGeom>
        </p:spPr>
      </p:pic>
      <p:pic>
        <p:nvPicPr>
          <p:cNvPr id="6" name="Picture 5">
            <a:extLst>
              <a:ext uri="{FF2B5EF4-FFF2-40B4-BE49-F238E27FC236}">
                <a16:creationId xmlns:a16="http://schemas.microsoft.com/office/drawing/2014/main" id="{FEEC9B1E-2301-9040-9C32-FCE791F33A3B}"/>
              </a:ext>
            </a:extLst>
          </p:cNvPr>
          <p:cNvPicPr>
            <a:picLocks noChangeAspect="1"/>
          </p:cNvPicPr>
          <p:nvPr/>
        </p:nvPicPr>
        <p:blipFill>
          <a:blip r:embed="rId4"/>
          <a:stretch>
            <a:fillRect/>
          </a:stretch>
        </p:blipFill>
        <p:spPr>
          <a:xfrm>
            <a:off x="6213800" y="82526"/>
            <a:ext cx="5812041" cy="2911092"/>
          </a:xfrm>
          <a:prstGeom prst="rect">
            <a:avLst/>
          </a:prstGeom>
        </p:spPr>
      </p:pic>
      <p:pic>
        <p:nvPicPr>
          <p:cNvPr id="8" name="Picture 7">
            <a:extLst>
              <a:ext uri="{FF2B5EF4-FFF2-40B4-BE49-F238E27FC236}">
                <a16:creationId xmlns:a16="http://schemas.microsoft.com/office/drawing/2014/main" id="{DE567F81-8F44-8A69-33A5-C2888C7F5CE0}"/>
              </a:ext>
            </a:extLst>
          </p:cNvPr>
          <p:cNvPicPr>
            <a:picLocks noChangeAspect="1"/>
          </p:cNvPicPr>
          <p:nvPr/>
        </p:nvPicPr>
        <p:blipFill>
          <a:blip r:embed="rId5"/>
          <a:stretch>
            <a:fillRect/>
          </a:stretch>
        </p:blipFill>
        <p:spPr>
          <a:xfrm>
            <a:off x="6213800" y="2993618"/>
            <a:ext cx="5812041" cy="3183662"/>
          </a:xfrm>
          <a:prstGeom prst="rect">
            <a:avLst/>
          </a:prstGeom>
        </p:spPr>
      </p:pic>
      <p:pic>
        <p:nvPicPr>
          <p:cNvPr id="10" name="Picture 9">
            <a:extLst>
              <a:ext uri="{FF2B5EF4-FFF2-40B4-BE49-F238E27FC236}">
                <a16:creationId xmlns:a16="http://schemas.microsoft.com/office/drawing/2014/main" id="{923A3385-BB46-BE0E-2581-45ED28AF80D1}"/>
              </a:ext>
            </a:extLst>
          </p:cNvPr>
          <p:cNvPicPr>
            <a:picLocks noChangeAspect="1"/>
          </p:cNvPicPr>
          <p:nvPr/>
        </p:nvPicPr>
        <p:blipFill>
          <a:blip r:embed="rId6"/>
          <a:stretch>
            <a:fillRect/>
          </a:stretch>
        </p:blipFill>
        <p:spPr>
          <a:xfrm>
            <a:off x="166159" y="6177280"/>
            <a:ext cx="11859681" cy="680720"/>
          </a:xfrm>
          <a:prstGeom prst="rect">
            <a:avLst/>
          </a:prstGeom>
        </p:spPr>
      </p:pic>
    </p:spTree>
    <p:extLst>
      <p:ext uri="{BB962C8B-B14F-4D97-AF65-F5344CB8AC3E}">
        <p14:creationId xmlns:p14="http://schemas.microsoft.com/office/powerpoint/2010/main" val="37915408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0BED49-8D9A-4D7D-9180-857D5F9CFB95}"/>
              </a:ext>
            </a:extLst>
          </p:cNvPr>
          <p:cNvPicPr>
            <a:picLocks noChangeAspect="1"/>
          </p:cNvPicPr>
          <p:nvPr/>
        </p:nvPicPr>
        <p:blipFill>
          <a:blip r:embed="rId2"/>
          <a:stretch>
            <a:fillRect/>
          </a:stretch>
        </p:blipFill>
        <p:spPr>
          <a:xfrm>
            <a:off x="182562" y="133157"/>
            <a:ext cx="3677920" cy="3524443"/>
          </a:xfrm>
          <a:prstGeom prst="rect">
            <a:avLst/>
          </a:prstGeom>
        </p:spPr>
      </p:pic>
      <p:pic>
        <p:nvPicPr>
          <p:cNvPr id="5" name="Picture 4">
            <a:extLst>
              <a:ext uri="{FF2B5EF4-FFF2-40B4-BE49-F238E27FC236}">
                <a16:creationId xmlns:a16="http://schemas.microsoft.com/office/drawing/2014/main" id="{FABB90E3-7A29-C5A4-86AA-0B051A125D9C}"/>
              </a:ext>
            </a:extLst>
          </p:cNvPr>
          <p:cNvPicPr>
            <a:picLocks noChangeAspect="1"/>
          </p:cNvPicPr>
          <p:nvPr/>
        </p:nvPicPr>
        <p:blipFill>
          <a:blip r:embed="rId3"/>
          <a:stretch>
            <a:fillRect/>
          </a:stretch>
        </p:blipFill>
        <p:spPr>
          <a:xfrm>
            <a:off x="182560" y="4213823"/>
            <a:ext cx="7721920" cy="784898"/>
          </a:xfrm>
          <a:prstGeom prst="rect">
            <a:avLst/>
          </a:prstGeom>
        </p:spPr>
      </p:pic>
      <p:pic>
        <p:nvPicPr>
          <p:cNvPr id="9" name="Picture 8">
            <a:extLst>
              <a:ext uri="{FF2B5EF4-FFF2-40B4-BE49-F238E27FC236}">
                <a16:creationId xmlns:a16="http://schemas.microsoft.com/office/drawing/2014/main" id="{F9CE0CF5-9751-603F-E368-A642A7F05DEA}"/>
              </a:ext>
            </a:extLst>
          </p:cNvPr>
          <p:cNvPicPr>
            <a:picLocks noChangeAspect="1"/>
          </p:cNvPicPr>
          <p:nvPr/>
        </p:nvPicPr>
        <p:blipFill>
          <a:blip r:embed="rId4"/>
          <a:stretch>
            <a:fillRect/>
          </a:stretch>
        </p:blipFill>
        <p:spPr>
          <a:xfrm>
            <a:off x="3860482" y="133156"/>
            <a:ext cx="3789998" cy="3524443"/>
          </a:xfrm>
          <a:prstGeom prst="rect">
            <a:avLst/>
          </a:prstGeom>
        </p:spPr>
      </p:pic>
      <p:pic>
        <p:nvPicPr>
          <p:cNvPr id="11" name="Picture 10">
            <a:extLst>
              <a:ext uri="{FF2B5EF4-FFF2-40B4-BE49-F238E27FC236}">
                <a16:creationId xmlns:a16="http://schemas.microsoft.com/office/drawing/2014/main" id="{B68780D4-CE66-4296-CFF2-2708B0BDD1B4}"/>
              </a:ext>
            </a:extLst>
          </p:cNvPr>
          <p:cNvPicPr>
            <a:picLocks noChangeAspect="1"/>
          </p:cNvPicPr>
          <p:nvPr/>
        </p:nvPicPr>
        <p:blipFill>
          <a:blip r:embed="rId5"/>
          <a:stretch>
            <a:fillRect/>
          </a:stretch>
        </p:blipFill>
        <p:spPr>
          <a:xfrm>
            <a:off x="182560" y="5046915"/>
            <a:ext cx="9306880" cy="1016057"/>
          </a:xfrm>
          <a:prstGeom prst="rect">
            <a:avLst/>
          </a:prstGeom>
        </p:spPr>
      </p:pic>
      <p:pic>
        <p:nvPicPr>
          <p:cNvPr id="13" name="Picture 12">
            <a:extLst>
              <a:ext uri="{FF2B5EF4-FFF2-40B4-BE49-F238E27FC236}">
                <a16:creationId xmlns:a16="http://schemas.microsoft.com/office/drawing/2014/main" id="{C7E99042-AED7-4F0E-9E53-533F7F9BEA89}"/>
              </a:ext>
            </a:extLst>
          </p:cNvPr>
          <p:cNvPicPr>
            <a:picLocks noChangeAspect="1"/>
          </p:cNvPicPr>
          <p:nvPr/>
        </p:nvPicPr>
        <p:blipFill>
          <a:blip r:embed="rId6"/>
          <a:stretch>
            <a:fillRect/>
          </a:stretch>
        </p:blipFill>
        <p:spPr>
          <a:xfrm>
            <a:off x="7721600" y="133156"/>
            <a:ext cx="4368800" cy="3697164"/>
          </a:xfrm>
          <a:prstGeom prst="rect">
            <a:avLst/>
          </a:prstGeom>
        </p:spPr>
      </p:pic>
      <p:pic>
        <p:nvPicPr>
          <p:cNvPr id="15" name="Picture 14">
            <a:extLst>
              <a:ext uri="{FF2B5EF4-FFF2-40B4-BE49-F238E27FC236}">
                <a16:creationId xmlns:a16="http://schemas.microsoft.com/office/drawing/2014/main" id="{8C3FAC6C-7217-29E7-4693-AF1523928465}"/>
              </a:ext>
            </a:extLst>
          </p:cNvPr>
          <p:cNvPicPr>
            <a:picLocks noChangeAspect="1"/>
          </p:cNvPicPr>
          <p:nvPr/>
        </p:nvPicPr>
        <p:blipFill>
          <a:blip r:embed="rId7"/>
          <a:stretch>
            <a:fillRect/>
          </a:stretch>
        </p:blipFill>
        <p:spPr>
          <a:xfrm>
            <a:off x="182560" y="6050415"/>
            <a:ext cx="9306880" cy="807586"/>
          </a:xfrm>
          <a:prstGeom prst="rect">
            <a:avLst/>
          </a:prstGeom>
        </p:spPr>
      </p:pic>
    </p:spTree>
    <p:extLst>
      <p:ext uri="{BB962C8B-B14F-4D97-AF65-F5344CB8AC3E}">
        <p14:creationId xmlns:p14="http://schemas.microsoft.com/office/powerpoint/2010/main" val="16105552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9A125E-6689-D6C7-C83E-783704D36B95}"/>
              </a:ext>
            </a:extLst>
          </p:cNvPr>
          <p:cNvPicPr>
            <a:picLocks noChangeAspect="1"/>
          </p:cNvPicPr>
          <p:nvPr/>
        </p:nvPicPr>
        <p:blipFill>
          <a:blip r:embed="rId2"/>
          <a:stretch>
            <a:fillRect/>
          </a:stretch>
        </p:blipFill>
        <p:spPr>
          <a:xfrm>
            <a:off x="215587" y="193040"/>
            <a:ext cx="5880413" cy="4307714"/>
          </a:xfrm>
          <a:prstGeom prst="rect">
            <a:avLst/>
          </a:prstGeom>
        </p:spPr>
      </p:pic>
      <p:pic>
        <p:nvPicPr>
          <p:cNvPr id="5" name="Picture 4">
            <a:extLst>
              <a:ext uri="{FF2B5EF4-FFF2-40B4-BE49-F238E27FC236}">
                <a16:creationId xmlns:a16="http://schemas.microsoft.com/office/drawing/2014/main" id="{A874D80B-D975-77A1-DC20-ECF22FBCE133}"/>
              </a:ext>
            </a:extLst>
          </p:cNvPr>
          <p:cNvPicPr>
            <a:picLocks noChangeAspect="1"/>
          </p:cNvPicPr>
          <p:nvPr/>
        </p:nvPicPr>
        <p:blipFill>
          <a:blip r:embed="rId3"/>
          <a:stretch>
            <a:fillRect/>
          </a:stretch>
        </p:blipFill>
        <p:spPr>
          <a:xfrm>
            <a:off x="215585" y="4622674"/>
            <a:ext cx="6195375" cy="1127858"/>
          </a:xfrm>
          <a:prstGeom prst="rect">
            <a:avLst/>
          </a:prstGeom>
        </p:spPr>
      </p:pic>
      <p:pic>
        <p:nvPicPr>
          <p:cNvPr id="7" name="Picture 6">
            <a:extLst>
              <a:ext uri="{FF2B5EF4-FFF2-40B4-BE49-F238E27FC236}">
                <a16:creationId xmlns:a16="http://schemas.microsoft.com/office/drawing/2014/main" id="{4B9AD365-184A-222E-1F92-FEDA68A5A02C}"/>
              </a:ext>
            </a:extLst>
          </p:cNvPr>
          <p:cNvPicPr>
            <a:picLocks noChangeAspect="1"/>
          </p:cNvPicPr>
          <p:nvPr/>
        </p:nvPicPr>
        <p:blipFill>
          <a:blip r:embed="rId4"/>
          <a:stretch>
            <a:fillRect/>
          </a:stretch>
        </p:blipFill>
        <p:spPr>
          <a:xfrm>
            <a:off x="6311587" y="193040"/>
            <a:ext cx="5880413" cy="4307714"/>
          </a:xfrm>
          <a:prstGeom prst="rect">
            <a:avLst/>
          </a:prstGeom>
        </p:spPr>
      </p:pic>
      <p:pic>
        <p:nvPicPr>
          <p:cNvPr id="9" name="Picture 8">
            <a:extLst>
              <a:ext uri="{FF2B5EF4-FFF2-40B4-BE49-F238E27FC236}">
                <a16:creationId xmlns:a16="http://schemas.microsoft.com/office/drawing/2014/main" id="{CC869A2E-8586-4AA0-2258-BA8F087FCE3E}"/>
              </a:ext>
            </a:extLst>
          </p:cNvPr>
          <p:cNvPicPr>
            <a:picLocks noChangeAspect="1"/>
          </p:cNvPicPr>
          <p:nvPr/>
        </p:nvPicPr>
        <p:blipFill>
          <a:blip r:embed="rId5"/>
          <a:stretch>
            <a:fillRect/>
          </a:stretch>
        </p:blipFill>
        <p:spPr>
          <a:xfrm>
            <a:off x="215585" y="5872452"/>
            <a:ext cx="9202733" cy="640135"/>
          </a:xfrm>
          <a:prstGeom prst="rect">
            <a:avLst/>
          </a:prstGeom>
        </p:spPr>
      </p:pic>
    </p:spTree>
    <p:extLst>
      <p:ext uri="{BB962C8B-B14F-4D97-AF65-F5344CB8AC3E}">
        <p14:creationId xmlns:p14="http://schemas.microsoft.com/office/powerpoint/2010/main" val="29218947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DFCBE8-2B5C-ED34-4CC2-C2285BEDE5DA}"/>
              </a:ext>
            </a:extLst>
          </p:cNvPr>
          <p:cNvSpPr txBox="1"/>
          <p:nvPr/>
        </p:nvSpPr>
        <p:spPr>
          <a:xfrm>
            <a:off x="375920" y="186174"/>
            <a:ext cx="11084560" cy="523220"/>
          </a:xfrm>
          <a:prstGeom prst="rect">
            <a:avLst/>
          </a:prstGeom>
          <a:solidFill>
            <a:schemeClr val="accent6">
              <a:lumMod val="75000"/>
            </a:schemeClr>
          </a:solidFill>
        </p:spPr>
        <p:txBody>
          <a:bodyPr wrap="square">
            <a:spAutoFit/>
          </a:bodyPr>
          <a:lstStyle/>
          <a:p>
            <a:r>
              <a:rPr lang="it-IT" sz="2800"/>
              <a:t>5.2.2 Categorical Bi/Multivariate Analysis :</a:t>
            </a:r>
            <a:endParaRPr lang="en-IN" sz="2800"/>
          </a:p>
        </p:txBody>
      </p:sp>
      <p:pic>
        <p:nvPicPr>
          <p:cNvPr id="5" name="Picture 4">
            <a:extLst>
              <a:ext uri="{FF2B5EF4-FFF2-40B4-BE49-F238E27FC236}">
                <a16:creationId xmlns:a16="http://schemas.microsoft.com/office/drawing/2014/main" id="{2C76C25A-023A-77C6-1F5D-ABEF4A5731F3}"/>
              </a:ext>
            </a:extLst>
          </p:cNvPr>
          <p:cNvPicPr>
            <a:picLocks noChangeAspect="1"/>
          </p:cNvPicPr>
          <p:nvPr/>
        </p:nvPicPr>
        <p:blipFill>
          <a:blip r:embed="rId2"/>
          <a:stretch>
            <a:fillRect/>
          </a:stretch>
        </p:blipFill>
        <p:spPr>
          <a:xfrm>
            <a:off x="375920" y="919453"/>
            <a:ext cx="9408160" cy="817907"/>
          </a:xfrm>
          <a:prstGeom prst="rect">
            <a:avLst/>
          </a:prstGeom>
        </p:spPr>
      </p:pic>
      <p:pic>
        <p:nvPicPr>
          <p:cNvPr id="7" name="Picture 6">
            <a:extLst>
              <a:ext uri="{FF2B5EF4-FFF2-40B4-BE49-F238E27FC236}">
                <a16:creationId xmlns:a16="http://schemas.microsoft.com/office/drawing/2014/main" id="{5B53320E-1E3D-FA2F-28F6-76DF8AF65430}"/>
              </a:ext>
            </a:extLst>
          </p:cNvPr>
          <p:cNvPicPr>
            <a:picLocks noChangeAspect="1"/>
          </p:cNvPicPr>
          <p:nvPr/>
        </p:nvPicPr>
        <p:blipFill>
          <a:blip r:embed="rId3"/>
          <a:stretch>
            <a:fillRect/>
          </a:stretch>
        </p:blipFill>
        <p:spPr>
          <a:xfrm>
            <a:off x="1629093" y="1737361"/>
            <a:ext cx="7308213" cy="4378960"/>
          </a:xfrm>
          <a:prstGeom prst="rect">
            <a:avLst/>
          </a:prstGeom>
        </p:spPr>
      </p:pic>
      <p:pic>
        <p:nvPicPr>
          <p:cNvPr id="9" name="Picture 8">
            <a:extLst>
              <a:ext uri="{FF2B5EF4-FFF2-40B4-BE49-F238E27FC236}">
                <a16:creationId xmlns:a16="http://schemas.microsoft.com/office/drawing/2014/main" id="{0BE9A887-2365-D6E5-AD9D-3FC4AAE7C518}"/>
              </a:ext>
            </a:extLst>
          </p:cNvPr>
          <p:cNvPicPr>
            <a:picLocks noChangeAspect="1"/>
          </p:cNvPicPr>
          <p:nvPr/>
        </p:nvPicPr>
        <p:blipFill>
          <a:blip r:embed="rId4"/>
          <a:stretch>
            <a:fillRect/>
          </a:stretch>
        </p:blipFill>
        <p:spPr>
          <a:xfrm>
            <a:off x="375920" y="6198838"/>
            <a:ext cx="10922000" cy="659162"/>
          </a:xfrm>
          <a:prstGeom prst="rect">
            <a:avLst/>
          </a:prstGeom>
        </p:spPr>
      </p:pic>
    </p:spTree>
    <p:extLst>
      <p:ext uri="{BB962C8B-B14F-4D97-AF65-F5344CB8AC3E}">
        <p14:creationId xmlns:p14="http://schemas.microsoft.com/office/powerpoint/2010/main" val="7936819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F634B4-7217-7B86-C244-451217CAAFCE}"/>
              </a:ext>
            </a:extLst>
          </p:cNvPr>
          <p:cNvSpPr txBox="1"/>
          <p:nvPr/>
        </p:nvSpPr>
        <p:spPr>
          <a:xfrm>
            <a:off x="233680" y="206494"/>
            <a:ext cx="10952480" cy="584775"/>
          </a:xfrm>
          <a:prstGeom prst="rect">
            <a:avLst/>
          </a:prstGeom>
          <a:solidFill>
            <a:schemeClr val="accent6">
              <a:lumMod val="75000"/>
            </a:schemeClr>
          </a:solidFill>
        </p:spPr>
        <p:txBody>
          <a:bodyPr wrap="square">
            <a:spAutoFit/>
          </a:bodyPr>
          <a:lstStyle/>
          <a:p>
            <a:r>
              <a:rPr lang="en-IN" sz="3200"/>
              <a:t>5.3 Numeric Variables Analysis :</a:t>
            </a:r>
          </a:p>
        </p:txBody>
      </p:sp>
      <p:sp>
        <p:nvSpPr>
          <p:cNvPr id="5" name="TextBox 4">
            <a:extLst>
              <a:ext uri="{FF2B5EF4-FFF2-40B4-BE49-F238E27FC236}">
                <a16:creationId xmlns:a16="http://schemas.microsoft.com/office/drawing/2014/main" id="{02470317-61F7-571A-BEF8-4AA57314EB07}"/>
              </a:ext>
            </a:extLst>
          </p:cNvPr>
          <p:cNvSpPr txBox="1"/>
          <p:nvPr/>
        </p:nvSpPr>
        <p:spPr>
          <a:xfrm>
            <a:off x="233680" y="791269"/>
            <a:ext cx="10952480" cy="707886"/>
          </a:xfrm>
          <a:prstGeom prst="rect">
            <a:avLst/>
          </a:prstGeom>
          <a:solidFill>
            <a:schemeClr val="accent2">
              <a:lumMod val="60000"/>
              <a:lumOff val="40000"/>
            </a:schemeClr>
          </a:solidFill>
        </p:spPr>
        <p:txBody>
          <a:bodyPr wrap="square">
            <a:spAutoFit/>
          </a:bodyPr>
          <a:lstStyle/>
          <a:p>
            <a:r>
              <a:rPr lang="en-US" sz="2000"/>
              <a:t>5.3.1 Bifurcating the applicationDF dataframe based on Target value 0 and 1 for correlation and other analysis.</a:t>
            </a:r>
            <a:endParaRPr lang="en-IN" sz="2000"/>
          </a:p>
        </p:txBody>
      </p:sp>
      <p:pic>
        <p:nvPicPr>
          <p:cNvPr id="7" name="Picture 6">
            <a:extLst>
              <a:ext uri="{FF2B5EF4-FFF2-40B4-BE49-F238E27FC236}">
                <a16:creationId xmlns:a16="http://schemas.microsoft.com/office/drawing/2014/main" id="{A455688E-AC03-CEF2-5BD3-1FC622F957D7}"/>
              </a:ext>
            </a:extLst>
          </p:cNvPr>
          <p:cNvPicPr>
            <a:picLocks noChangeAspect="1"/>
          </p:cNvPicPr>
          <p:nvPr/>
        </p:nvPicPr>
        <p:blipFill>
          <a:blip r:embed="rId2">
            <a:duotone>
              <a:prstClr val="black"/>
              <a:schemeClr val="accent4">
                <a:tint val="45000"/>
                <a:satMod val="400000"/>
              </a:schemeClr>
            </a:duotone>
          </a:blip>
          <a:stretch>
            <a:fillRect/>
          </a:stretch>
        </p:blipFill>
        <p:spPr>
          <a:xfrm>
            <a:off x="713419" y="1499155"/>
            <a:ext cx="10106981" cy="3814525"/>
          </a:xfrm>
          <a:prstGeom prst="rect">
            <a:avLst/>
          </a:prstGeom>
        </p:spPr>
      </p:pic>
      <p:pic>
        <p:nvPicPr>
          <p:cNvPr id="9" name="Picture 8">
            <a:extLst>
              <a:ext uri="{FF2B5EF4-FFF2-40B4-BE49-F238E27FC236}">
                <a16:creationId xmlns:a16="http://schemas.microsoft.com/office/drawing/2014/main" id="{67013122-406F-A336-76E3-B033700794A4}"/>
              </a:ext>
            </a:extLst>
          </p:cNvPr>
          <p:cNvPicPr>
            <a:picLocks noChangeAspect="1"/>
          </p:cNvPicPr>
          <p:nvPr/>
        </p:nvPicPr>
        <p:blipFill>
          <a:blip r:embed="rId3">
            <a:duotone>
              <a:prstClr val="black"/>
              <a:schemeClr val="accent4">
                <a:tint val="45000"/>
                <a:satMod val="400000"/>
              </a:schemeClr>
            </a:duotone>
          </a:blip>
          <a:stretch>
            <a:fillRect/>
          </a:stretch>
        </p:blipFill>
        <p:spPr>
          <a:xfrm>
            <a:off x="713420" y="5313680"/>
            <a:ext cx="10106980" cy="1368286"/>
          </a:xfrm>
          <a:prstGeom prst="rect">
            <a:avLst/>
          </a:prstGeom>
        </p:spPr>
      </p:pic>
    </p:spTree>
    <p:extLst>
      <p:ext uri="{BB962C8B-B14F-4D97-AF65-F5344CB8AC3E}">
        <p14:creationId xmlns:p14="http://schemas.microsoft.com/office/powerpoint/2010/main" val="41602320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B8ABB2-22D8-F89A-81CD-C88D94949AD9}"/>
              </a:ext>
            </a:extLst>
          </p:cNvPr>
          <p:cNvSpPr txBox="1"/>
          <p:nvPr/>
        </p:nvSpPr>
        <p:spPr>
          <a:xfrm>
            <a:off x="233680" y="226814"/>
            <a:ext cx="11115040" cy="461665"/>
          </a:xfrm>
          <a:prstGeom prst="rect">
            <a:avLst/>
          </a:prstGeom>
          <a:solidFill>
            <a:schemeClr val="accent2">
              <a:lumMod val="60000"/>
              <a:lumOff val="40000"/>
            </a:schemeClr>
          </a:solidFill>
        </p:spPr>
        <p:txBody>
          <a:bodyPr wrap="square">
            <a:spAutoFit/>
          </a:bodyPr>
          <a:lstStyle/>
          <a:p>
            <a:r>
              <a:rPr lang="en-US" sz="2400"/>
              <a:t>5.3.2 Correlation between numeric variable :</a:t>
            </a:r>
            <a:endParaRPr lang="en-IN" sz="2400"/>
          </a:p>
        </p:txBody>
      </p:sp>
      <p:pic>
        <p:nvPicPr>
          <p:cNvPr id="5" name="Picture 4">
            <a:extLst>
              <a:ext uri="{FF2B5EF4-FFF2-40B4-BE49-F238E27FC236}">
                <a16:creationId xmlns:a16="http://schemas.microsoft.com/office/drawing/2014/main" id="{55370E47-8ADE-1824-F4C3-3B80B20630E3}"/>
              </a:ext>
            </a:extLst>
          </p:cNvPr>
          <p:cNvPicPr>
            <a:picLocks noChangeAspect="1"/>
          </p:cNvPicPr>
          <p:nvPr/>
        </p:nvPicPr>
        <p:blipFill>
          <a:blip r:embed="rId2">
            <a:duotone>
              <a:prstClr val="black"/>
              <a:schemeClr val="accent4">
                <a:tint val="45000"/>
                <a:satMod val="400000"/>
              </a:schemeClr>
            </a:duotone>
          </a:blip>
          <a:stretch>
            <a:fillRect/>
          </a:stretch>
        </p:blipFill>
        <p:spPr>
          <a:xfrm>
            <a:off x="233680" y="688479"/>
            <a:ext cx="9784080" cy="556308"/>
          </a:xfrm>
          <a:prstGeom prst="rect">
            <a:avLst/>
          </a:prstGeom>
        </p:spPr>
      </p:pic>
      <p:pic>
        <p:nvPicPr>
          <p:cNvPr id="6" name="Picture 5">
            <a:extLst>
              <a:ext uri="{FF2B5EF4-FFF2-40B4-BE49-F238E27FC236}">
                <a16:creationId xmlns:a16="http://schemas.microsoft.com/office/drawing/2014/main" id="{ADCB350F-3A49-5622-6F49-79562822E5A1}"/>
              </a:ext>
            </a:extLst>
          </p:cNvPr>
          <p:cNvPicPr>
            <a:picLocks noChangeAspect="1"/>
          </p:cNvPicPr>
          <p:nvPr/>
        </p:nvPicPr>
        <p:blipFill>
          <a:blip r:embed="rId3"/>
          <a:stretch>
            <a:fillRect/>
          </a:stretch>
        </p:blipFill>
        <p:spPr>
          <a:xfrm>
            <a:off x="233680" y="1244787"/>
            <a:ext cx="9784080" cy="4556573"/>
          </a:xfrm>
          <a:prstGeom prst="rect">
            <a:avLst/>
          </a:prstGeom>
        </p:spPr>
      </p:pic>
      <p:pic>
        <p:nvPicPr>
          <p:cNvPr id="8" name="Picture 7">
            <a:extLst>
              <a:ext uri="{FF2B5EF4-FFF2-40B4-BE49-F238E27FC236}">
                <a16:creationId xmlns:a16="http://schemas.microsoft.com/office/drawing/2014/main" id="{7AB32F24-45D7-83CF-4D8E-24A1F089D747}"/>
              </a:ext>
            </a:extLst>
          </p:cNvPr>
          <p:cNvPicPr>
            <a:picLocks noChangeAspect="1"/>
          </p:cNvPicPr>
          <p:nvPr/>
        </p:nvPicPr>
        <p:blipFill>
          <a:blip r:embed="rId4"/>
          <a:stretch>
            <a:fillRect/>
          </a:stretch>
        </p:blipFill>
        <p:spPr>
          <a:xfrm>
            <a:off x="233680" y="5730240"/>
            <a:ext cx="7669744" cy="1127760"/>
          </a:xfrm>
          <a:prstGeom prst="rect">
            <a:avLst/>
          </a:prstGeom>
        </p:spPr>
      </p:pic>
    </p:spTree>
    <p:extLst>
      <p:ext uri="{BB962C8B-B14F-4D97-AF65-F5344CB8AC3E}">
        <p14:creationId xmlns:p14="http://schemas.microsoft.com/office/powerpoint/2010/main" val="18925441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30045F-2831-CA66-9A10-D01E7693F78B}"/>
              </a:ext>
            </a:extLst>
          </p:cNvPr>
          <p:cNvPicPr>
            <a:picLocks noChangeAspect="1"/>
          </p:cNvPicPr>
          <p:nvPr/>
        </p:nvPicPr>
        <p:blipFill>
          <a:blip r:embed="rId2">
            <a:duotone>
              <a:prstClr val="black"/>
              <a:schemeClr val="accent4">
                <a:tint val="45000"/>
                <a:satMod val="400000"/>
              </a:schemeClr>
            </a:duotone>
          </a:blip>
          <a:stretch>
            <a:fillRect/>
          </a:stretch>
        </p:blipFill>
        <p:spPr>
          <a:xfrm>
            <a:off x="239762" y="143481"/>
            <a:ext cx="10052318" cy="588040"/>
          </a:xfrm>
          <a:prstGeom prst="rect">
            <a:avLst/>
          </a:prstGeom>
        </p:spPr>
      </p:pic>
      <p:pic>
        <p:nvPicPr>
          <p:cNvPr id="4" name="Picture 3">
            <a:extLst>
              <a:ext uri="{FF2B5EF4-FFF2-40B4-BE49-F238E27FC236}">
                <a16:creationId xmlns:a16="http://schemas.microsoft.com/office/drawing/2014/main" id="{546D5346-9CE3-1622-C81B-17D32B7F31FC}"/>
              </a:ext>
            </a:extLst>
          </p:cNvPr>
          <p:cNvPicPr>
            <a:picLocks noChangeAspect="1"/>
          </p:cNvPicPr>
          <p:nvPr/>
        </p:nvPicPr>
        <p:blipFill>
          <a:blip r:embed="rId3"/>
          <a:stretch>
            <a:fillRect/>
          </a:stretch>
        </p:blipFill>
        <p:spPr>
          <a:xfrm>
            <a:off x="863600" y="731521"/>
            <a:ext cx="9428480" cy="4490719"/>
          </a:xfrm>
          <a:prstGeom prst="rect">
            <a:avLst/>
          </a:prstGeom>
        </p:spPr>
      </p:pic>
      <p:pic>
        <p:nvPicPr>
          <p:cNvPr id="6" name="Picture 5">
            <a:extLst>
              <a:ext uri="{FF2B5EF4-FFF2-40B4-BE49-F238E27FC236}">
                <a16:creationId xmlns:a16="http://schemas.microsoft.com/office/drawing/2014/main" id="{8BEC393C-F36A-E8B5-6629-00AEF5BA8E7C}"/>
              </a:ext>
            </a:extLst>
          </p:cNvPr>
          <p:cNvPicPr>
            <a:picLocks noChangeAspect="1"/>
          </p:cNvPicPr>
          <p:nvPr/>
        </p:nvPicPr>
        <p:blipFill>
          <a:blip r:embed="rId4"/>
          <a:stretch>
            <a:fillRect/>
          </a:stretch>
        </p:blipFill>
        <p:spPr>
          <a:xfrm>
            <a:off x="239762" y="5213249"/>
            <a:ext cx="10052318" cy="1644751"/>
          </a:xfrm>
          <a:prstGeom prst="rect">
            <a:avLst/>
          </a:prstGeom>
        </p:spPr>
      </p:pic>
    </p:spTree>
    <p:extLst>
      <p:ext uri="{BB962C8B-B14F-4D97-AF65-F5344CB8AC3E}">
        <p14:creationId xmlns:p14="http://schemas.microsoft.com/office/powerpoint/2010/main" val="6485419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A90472-2926-9FBC-D397-2B5B0D116EB5}"/>
              </a:ext>
            </a:extLst>
          </p:cNvPr>
          <p:cNvPicPr>
            <a:picLocks noChangeAspect="1"/>
          </p:cNvPicPr>
          <p:nvPr/>
        </p:nvPicPr>
        <p:blipFill>
          <a:blip r:embed="rId2">
            <a:duotone>
              <a:prstClr val="black"/>
              <a:schemeClr val="accent5">
                <a:tint val="45000"/>
                <a:satMod val="400000"/>
              </a:schemeClr>
            </a:duotone>
          </a:blip>
          <a:stretch>
            <a:fillRect/>
          </a:stretch>
        </p:blipFill>
        <p:spPr>
          <a:xfrm>
            <a:off x="205346" y="0"/>
            <a:ext cx="9099068" cy="3749365"/>
          </a:xfrm>
          <a:prstGeom prst="rect">
            <a:avLst/>
          </a:prstGeom>
        </p:spPr>
      </p:pic>
      <p:pic>
        <p:nvPicPr>
          <p:cNvPr id="5" name="Picture 4">
            <a:extLst>
              <a:ext uri="{FF2B5EF4-FFF2-40B4-BE49-F238E27FC236}">
                <a16:creationId xmlns:a16="http://schemas.microsoft.com/office/drawing/2014/main" id="{9F3197A3-7BA5-3A7D-EAD1-7670E33C5B31}"/>
              </a:ext>
            </a:extLst>
          </p:cNvPr>
          <p:cNvPicPr>
            <a:picLocks noChangeAspect="1"/>
          </p:cNvPicPr>
          <p:nvPr/>
        </p:nvPicPr>
        <p:blipFill>
          <a:blip r:embed="rId3">
            <a:duotone>
              <a:prstClr val="black"/>
              <a:schemeClr val="accent4">
                <a:tint val="45000"/>
                <a:satMod val="400000"/>
              </a:schemeClr>
            </a:duotone>
          </a:blip>
          <a:stretch>
            <a:fillRect/>
          </a:stretch>
        </p:blipFill>
        <p:spPr>
          <a:xfrm>
            <a:off x="205346" y="3749365"/>
            <a:ext cx="9099068" cy="716342"/>
          </a:xfrm>
          <a:prstGeom prst="rect">
            <a:avLst/>
          </a:prstGeom>
        </p:spPr>
      </p:pic>
      <p:pic>
        <p:nvPicPr>
          <p:cNvPr id="7" name="Picture 6">
            <a:extLst>
              <a:ext uri="{FF2B5EF4-FFF2-40B4-BE49-F238E27FC236}">
                <a16:creationId xmlns:a16="http://schemas.microsoft.com/office/drawing/2014/main" id="{93B4EAC8-DED3-21B4-B867-339D34F0FB76}"/>
              </a:ext>
            </a:extLst>
          </p:cNvPr>
          <p:cNvPicPr>
            <a:picLocks noChangeAspect="1"/>
          </p:cNvPicPr>
          <p:nvPr/>
        </p:nvPicPr>
        <p:blipFill>
          <a:blip r:embed="rId4">
            <a:duotone>
              <a:prstClr val="black"/>
              <a:schemeClr val="accent4">
                <a:tint val="45000"/>
                <a:satMod val="400000"/>
              </a:schemeClr>
            </a:duotone>
          </a:blip>
          <a:stretch>
            <a:fillRect/>
          </a:stretch>
        </p:blipFill>
        <p:spPr>
          <a:xfrm>
            <a:off x="205346" y="4503216"/>
            <a:ext cx="5392814" cy="2354784"/>
          </a:xfrm>
          <a:prstGeom prst="rect">
            <a:avLst/>
          </a:prstGeom>
        </p:spPr>
      </p:pic>
    </p:spTree>
    <p:extLst>
      <p:ext uri="{BB962C8B-B14F-4D97-AF65-F5344CB8AC3E}">
        <p14:creationId xmlns:p14="http://schemas.microsoft.com/office/powerpoint/2010/main" val="42890763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47014E-FFAE-293A-0CF1-0B6B96446818}"/>
              </a:ext>
            </a:extLst>
          </p:cNvPr>
          <p:cNvPicPr>
            <a:picLocks noChangeAspect="1"/>
          </p:cNvPicPr>
          <p:nvPr/>
        </p:nvPicPr>
        <p:blipFill>
          <a:blip r:embed="rId2"/>
          <a:stretch>
            <a:fillRect/>
          </a:stretch>
        </p:blipFill>
        <p:spPr>
          <a:xfrm>
            <a:off x="166056" y="181526"/>
            <a:ext cx="10654344" cy="1677754"/>
          </a:xfrm>
          <a:prstGeom prst="rect">
            <a:avLst/>
          </a:prstGeom>
        </p:spPr>
      </p:pic>
      <p:pic>
        <p:nvPicPr>
          <p:cNvPr id="6" name="Picture 5">
            <a:extLst>
              <a:ext uri="{FF2B5EF4-FFF2-40B4-BE49-F238E27FC236}">
                <a16:creationId xmlns:a16="http://schemas.microsoft.com/office/drawing/2014/main" id="{9E7A3366-239E-6A9D-7D1D-A8B59A6D228F}"/>
              </a:ext>
            </a:extLst>
          </p:cNvPr>
          <p:cNvPicPr>
            <a:picLocks noChangeAspect="1"/>
          </p:cNvPicPr>
          <p:nvPr/>
        </p:nvPicPr>
        <p:blipFill>
          <a:blip r:embed="rId3"/>
          <a:stretch>
            <a:fillRect/>
          </a:stretch>
        </p:blipFill>
        <p:spPr>
          <a:xfrm>
            <a:off x="166057" y="1859280"/>
            <a:ext cx="6265224" cy="4409440"/>
          </a:xfrm>
          <a:prstGeom prst="rect">
            <a:avLst/>
          </a:prstGeom>
        </p:spPr>
      </p:pic>
      <p:pic>
        <p:nvPicPr>
          <p:cNvPr id="8" name="Picture 7">
            <a:extLst>
              <a:ext uri="{FF2B5EF4-FFF2-40B4-BE49-F238E27FC236}">
                <a16:creationId xmlns:a16="http://schemas.microsoft.com/office/drawing/2014/main" id="{58E3BDE7-0B20-667F-94F6-C30F5FD7F147}"/>
              </a:ext>
            </a:extLst>
          </p:cNvPr>
          <p:cNvPicPr>
            <a:picLocks noChangeAspect="1"/>
          </p:cNvPicPr>
          <p:nvPr/>
        </p:nvPicPr>
        <p:blipFill>
          <a:blip r:embed="rId4"/>
          <a:stretch>
            <a:fillRect/>
          </a:stretch>
        </p:blipFill>
        <p:spPr>
          <a:xfrm>
            <a:off x="6431281" y="1859280"/>
            <a:ext cx="5760719" cy="4409440"/>
          </a:xfrm>
          <a:prstGeom prst="rect">
            <a:avLst/>
          </a:prstGeom>
        </p:spPr>
      </p:pic>
    </p:spTree>
    <p:extLst>
      <p:ext uri="{BB962C8B-B14F-4D97-AF65-F5344CB8AC3E}">
        <p14:creationId xmlns:p14="http://schemas.microsoft.com/office/powerpoint/2010/main" val="3764520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1B382-171B-B2DD-49E2-5CFE35542BC9}"/>
              </a:ext>
            </a:extLst>
          </p:cNvPr>
          <p:cNvSpPr>
            <a:spLocks noGrp="1"/>
          </p:cNvSpPr>
          <p:nvPr>
            <p:ph type="title"/>
          </p:nvPr>
        </p:nvSpPr>
        <p:spPr>
          <a:solidFill>
            <a:schemeClr val="accent1">
              <a:lumMod val="60000"/>
              <a:lumOff val="40000"/>
            </a:schemeClr>
          </a:solidFill>
        </p:spPr>
        <p:txBody>
          <a:bodyPr/>
          <a:lstStyle/>
          <a:p>
            <a:r>
              <a:rPr lang="en-IN" b="0" i="0">
                <a:solidFill>
                  <a:srgbClr val="000000"/>
                </a:solidFill>
                <a:effectLst/>
                <a:latin typeface="Georgia" panose="02040502050405020303" pitchFamily="18" charset="0"/>
              </a:rPr>
              <a:t>2. Getting </a:t>
            </a:r>
            <a:r>
              <a:rPr lang="en-IN" b="0" i="0" err="1">
                <a:solidFill>
                  <a:srgbClr val="000000"/>
                </a:solidFill>
                <a:effectLst/>
                <a:latin typeface="Georgia" panose="02040502050405020303" pitchFamily="18" charset="0"/>
              </a:rPr>
              <a:t>Jupyter</a:t>
            </a:r>
            <a:r>
              <a:rPr lang="en-IN" b="0" i="0">
                <a:solidFill>
                  <a:srgbClr val="000000"/>
                </a:solidFill>
                <a:effectLst/>
                <a:latin typeface="Georgia" panose="02040502050405020303" pitchFamily="18" charset="0"/>
              </a:rPr>
              <a:t> Ready:</a:t>
            </a:r>
            <a:br>
              <a:rPr lang="en-IN" b="0" i="0">
                <a:solidFill>
                  <a:srgbClr val="000000"/>
                </a:solidFill>
                <a:effectLst/>
                <a:latin typeface="Inter"/>
              </a:rPr>
            </a:br>
            <a:endParaRPr lang="en-IN"/>
          </a:p>
        </p:txBody>
      </p:sp>
      <p:sp>
        <p:nvSpPr>
          <p:cNvPr id="3" name="Content Placeholder 2">
            <a:extLst>
              <a:ext uri="{FF2B5EF4-FFF2-40B4-BE49-F238E27FC236}">
                <a16:creationId xmlns:a16="http://schemas.microsoft.com/office/drawing/2014/main" id="{89D44C36-F284-B19E-E4FB-9C2614EE21F6}"/>
              </a:ext>
            </a:extLst>
          </p:cNvPr>
          <p:cNvSpPr>
            <a:spLocks noGrp="1"/>
          </p:cNvSpPr>
          <p:nvPr>
            <p:ph idx="1"/>
          </p:nvPr>
        </p:nvSpPr>
        <p:spPr>
          <a:solidFill>
            <a:schemeClr val="accent2">
              <a:lumMod val="60000"/>
              <a:lumOff val="40000"/>
            </a:schemeClr>
          </a:solidFill>
        </p:spPr>
        <p:txBody>
          <a:bodyPr>
            <a:normAutofit fontScale="70000" lnSpcReduction="20000"/>
          </a:bodyPr>
          <a:lstStyle/>
          <a:p>
            <a:pPr marL="0" indent="0">
              <a:buNone/>
            </a:pPr>
            <a:r>
              <a:rPr lang="en-IN" sz="2000"/>
              <a:t>Import Python Libraries:</a:t>
            </a:r>
          </a:p>
          <a:p>
            <a:pPr marL="457200" lvl="1" indent="0">
              <a:buNone/>
            </a:pPr>
            <a:r>
              <a:rPr lang="en-IN" sz="1600"/>
              <a:t>import </a:t>
            </a:r>
            <a:r>
              <a:rPr lang="en-IN" sz="1600" err="1"/>
              <a:t>numpy</a:t>
            </a:r>
            <a:r>
              <a:rPr lang="en-IN" sz="1600"/>
              <a:t> as np</a:t>
            </a:r>
          </a:p>
          <a:p>
            <a:pPr marL="457200" lvl="1" indent="0">
              <a:buNone/>
            </a:pPr>
            <a:r>
              <a:rPr lang="en-IN" sz="1600"/>
              <a:t>import pandas as pd</a:t>
            </a:r>
          </a:p>
          <a:p>
            <a:pPr marL="457200" lvl="1" indent="0">
              <a:buNone/>
            </a:pPr>
            <a:r>
              <a:rPr lang="en-IN" sz="1600"/>
              <a:t>import </a:t>
            </a:r>
            <a:r>
              <a:rPr lang="en-IN" sz="1600" err="1"/>
              <a:t>matplotlib.pyplot</a:t>
            </a:r>
            <a:r>
              <a:rPr lang="en-IN" sz="1600"/>
              <a:t> as </a:t>
            </a:r>
            <a:r>
              <a:rPr lang="en-IN" sz="1600" err="1"/>
              <a:t>plt</a:t>
            </a:r>
            <a:endParaRPr lang="en-IN" sz="1600"/>
          </a:p>
          <a:p>
            <a:pPr marL="457200" lvl="1" indent="0">
              <a:buNone/>
            </a:pPr>
            <a:r>
              <a:rPr lang="en-IN" sz="1600"/>
              <a:t>import seaborn as </a:t>
            </a:r>
            <a:r>
              <a:rPr lang="en-IN" sz="1600" err="1"/>
              <a:t>sns</a:t>
            </a:r>
            <a:endParaRPr lang="en-IN" sz="1600"/>
          </a:p>
          <a:p>
            <a:pPr marL="457200" lvl="1" indent="0">
              <a:buNone/>
            </a:pPr>
            <a:r>
              <a:rPr lang="en-IN" sz="1600"/>
              <a:t>%matplotlib inline</a:t>
            </a:r>
          </a:p>
          <a:p>
            <a:pPr marL="0" indent="0">
              <a:buNone/>
            </a:pPr>
            <a:r>
              <a:rPr lang="en-IN" sz="1800" b="0" i="0">
                <a:solidFill>
                  <a:srgbClr val="000000"/>
                </a:solidFill>
                <a:effectLst/>
                <a:latin typeface="Georgia" panose="02040502050405020303" pitchFamily="18" charset="0"/>
              </a:rPr>
              <a:t>Supress Warnings:</a:t>
            </a:r>
          </a:p>
          <a:p>
            <a:pPr marL="0" indent="0">
              <a:buNone/>
            </a:pPr>
            <a:r>
              <a:rPr lang="en-IN" sz="1800" b="0" i="0">
                <a:solidFill>
                  <a:srgbClr val="000000"/>
                </a:solidFill>
                <a:effectLst/>
                <a:latin typeface="Inter"/>
              </a:rPr>
              <a:t>         </a:t>
            </a:r>
            <a:r>
              <a:rPr lang="en-US" sz="1600" b="0" i="0">
                <a:solidFill>
                  <a:srgbClr val="000000"/>
                </a:solidFill>
                <a:effectLst/>
                <a:latin typeface="Inter"/>
              </a:rPr>
              <a:t>import warnings</a:t>
            </a:r>
          </a:p>
          <a:p>
            <a:pPr marL="0" indent="0">
              <a:buNone/>
            </a:pPr>
            <a:r>
              <a:rPr lang="en-US" sz="1600" b="0" i="0">
                <a:solidFill>
                  <a:srgbClr val="000000"/>
                </a:solidFill>
                <a:effectLst/>
                <a:latin typeface="Inter"/>
              </a:rPr>
              <a:t>         warnings.filterwarnings('ignore’)</a:t>
            </a:r>
            <a:endParaRPr lang="en-IN" sz="1600" b="0" i="0">
              <a:solidFill>
                <a:srgbClr val="000000"/>
              </a:solidFill>
              <a:effectLst/>
              <a:latin typeface="Inter"/>
            </a:endParaRPr>
          </a:p>
          <a:p>
            <a:pPr marL="0" indent="0">
              <a:buNone/>
            </a:pPr>
            <a:r>
              <a:rPr lang="en-IN" sz="2000"/>
              <a:t>Adjust jupiter views:</a:t>
            </a:r>
          </a:p>
          <a:p>
            <a:pPr marL="0" indent="0">
              <a:buNone/>
            </a:pPr>
            <a:r>
              <a:rPr lang="en-IN" sz="2000"/>
              <a:t>       </a:t>
            </a:r>
            <a:r>
              <a:rPr lang="en-IN" sz="1500"/>
              <a:t> pd.set_option('display.max_rows',500)</a:t>
            </a:r>
          </a:p>
          <a:p>
            <a:pPr marL="0" indent="0">
              <a:buNone/>
            </a:pPr>
            <a:r>
              <a:rPr lang="en-IN" sz="1500"/>
              <a:t>        pd.set_option('display.max_columns',500)</a:t>
            </a:r>
          </a:p>
          <a:p>
            <a:pPr marL="0" indent="0">
              <a:buNone/>
            </a:pPr>
            <a:r>
              <a:rPr lang="en-IN" sz="1500"/>
              <a:t>        pd.set_option('display.width',1000)</a:t>
            </a:r>
          </a:p>
          <a:p>
            <a:pPr marL="0" indent="0">
              <a:buNone/>
            </a:pPr>
            <a:r>
              <a:rPr lang="en-IN" sz="1500"/>
              <a:t>         pd.set_option('display.expand_frame_repr',False)</a:t>
            </a:r>
          </a:p>
        </p:txBody>
      </p:sp>
    </p:spTree>
    <p:extLst>
      <p:ext uri="{BB962C8B-B14F-4D97-AF65-F5344CB8AC3E}">
        <p14:creationId xmlns:p14="http://schemas.microsoft.com/office/powerpoint/2010/main" val="19312902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1D83BF-90D2-1B8D-EF41-1C18D218C648}"/>
              </a:ext>
            </a:extLst>
          </p:cNvPr>
          <p:cNvSpPr txBox="1"/>
          <p:nvPr/>
        </p:nvSpPr>
        <p:spPr>
          <a:xfrm>
            <a:off x="335280" y="165854"/>
            <a:ext cx="10820400" cy="707886"/>
          </a:xfrm>
          <a:prstGeom prst="rect">
            <a:avLst/>
          </a:prstGeom>
          <a:solidFill>
            <a:schemeClr val="accent5">
              <a:lumMod val="75000"/>
            </a:schemeClr>
          </a:solidFill>
        </p:spPr>
        <p:txBody>
          <a:bodyPr wrap="square">
            <a:spAutoFit/>
          </a:bodyPr>
          <a:lstStyle/>
          <a:p>
            <a:r>
              <a:rPr lang="en-IN" sz="4000"/>
              <a:t>7. Conclusions :</a:t>
            </a:r>
          </a:p>
        </p:txBody>
      </p:sp>
      <p:pic>
        <p:nvPicPr>
          <p:cNvPr id="5" name="Picture 4">
            <a:extLst>
              <a:ext uri="{FF2B5EF4-FFF2-40B4-BE49-F238E27FC236}">
                <a16:creationId xmlns:a16="http://schemas.microsoft.com/office/drawing/2014/main" id="{682FB323-075F-2446-5FB4-5A5A3FDD5290}"/>
              </a:ext>
            </a:extLst>
          </p:cNvPr>
          <p:cNvPicPr>
            <a:picLocks noChangeAspect="1"/>
          </p:cNvPicPr>
          <p:nvPr/>
        </p:nvPicPr>
        <p:blipFill>
          <a:blip r:embed="rId2"/>
          <a:stretch>
            <a:fillRect/>
          </a:stretch>
        </p:blipFill>
        <p:spPr>
          <a:xfrm>
            <a:off x="335280" y="1023498"/>
            <a:ext cx="9723120" cy="2156582"/>
          </a:xfrm>
          <a:prstGeom prst="rect">
            <a:avLst/>
          </a:prstGeom>
        </p:spPr>
      </p:pic>
      <p:pic>
        <p:nvPicPr>
          <p:cNvPr id="7" name="Picture 6">
            <a:extLst>
              <a:ext uri="{FF2B5EF4-FFF2-40B4-BE49-F238E27FC236}">
                <a16:creationId xmlns:a16="http://schemas.microsoft.com/office/drawing/2014/main" id="{1235D818-0527-08AF-27B7-167577EF73CD}"/>
              </a:ext>
            </a:extLst>
          </p:cNvPr>
          <p:cNvPicPr>
            <a:picLocks noChangeAspect="1"/>
          </p:cNvPicPr>
          <p:nvPr/>
        </p:nvPicPr>
        <p:blipFill>
          <a:blip r:embed="rId3"/>
          <a:stretch>
            <a:fillRect/>
          </a:stretch>
        </p:blipFill>
        <p:spPr>
          <a:xfrm>
            <a:off x="335280" y="3180081"/>
            <a:ext cx="9723120" cy="3677920"/>
          </a:xfrm>
          <a:prstGeom prst="rect">
            <a:avLst/>
          </a:prstGeom>
        </p:spPr>
      </p:pic>
    </p:spTree>
    <p:extLst>
      <p:ext uri="{BB962C8B-B14F-4D97-AF65-F5344CB8AC3E}">
        <p14:creationId xmlns:p14="http://schemas.microsoft.com/office/powerpoint/2010/main" val="27033424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DF217C-EF83-8D1F-E645-821187B8A273}"/>
              </a:ext>
            </a:extLst>
          </p:cNvPr>
          <p:cNvPicPr>
            <a:picLocks noChangeAspect="1"/>
          </p:cNvPicPr>
          <p:nvPr/>
        </p:nvPicPr>
        <p:blipFill>
          <a:blip r:embed="rId2"/>
          <a:stretch>
            <a:fillRect/>
          </a:stretch>
        </p:blipFill>
        <p:spPr>
          <a:xfrm>
            <a:off x="294640" y="279217"/>
            <a:ext cx="9784080" cy="4206605"/>
          </a:xfrm>
          <a:prstGeom prst="rect">
            <a:avLst/>
          </a:prstGeom>
        </p:spPr>
      </p:pic>
    </p:spTree>
    <p:extLst>
      <p:ext uri="{BB962C8B-B14F-4D97-AF65-F5344CB8AC3E}">
        <p14:creationId xmlns:p14="http://schemas.microsoft.com/office/powerpoint/2010/main" val="30879493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8BC04C-6503-78AE-A51E-0D4E1645C0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53325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7682A-0A07-ACFB-2BBF-15F406D292C0}"/>
              </a:ext>
            </a:extLst>
          </p:cNvPr>
          <p:cNvSpPr>
            <a:spLocks noGrp="1"/>
          </p:cNvSpPr>
          <p:nvPr>
            <p:ph type="title"/>
          </p:nvPr>
        </p:nvSpPr>
        <p:spPr>
          <a:solidFill>
            <a:schemeClr val="accent5">
              <a:lumMod val="60000"/>
              <a:lumOff val="40000"/>
            </a:schemeClr>
          </a:solidFill>
        </p:spPr>
        <p:txBody>
          <a:bodyPr>
            <a:normAutofit/>
          </a:bodyPr>
          <a:lstStyle/>
          <a:p>
            <a:r>
              <a:rPr lang="en-US" b="0" i="0">
                <a:solidFill>
                  <a:srgbClr val="000000"/>
                </a:solidFill>
                <a:effectLst/>
                <a:latin typeface="Georgia" panose="02040502050405020303" pitchFamily="18" charset="0"/>
              </a:rPr>
              <a:t>3. Reading &amp; Understanding the data:</a:t>
            </a:r>
            <a:br>
              <a:rPr lang="en-US" b="0" i="0">
                <a:solidFill>
                  <a:srgbClr val="000000"/>
                </a:solidFill>
                <a:effectLst/>
                <a:latin typeface="Inter"/>
              </a:rPr>
            </a:br>
            <a:endParaRPr lang="en-IN"/>
          </a:p>
        </p:txBody>
      </p:sp>
      <p:sp>
        <p:nvSpPr>
          <p:cNvPr id="5" name="Content Placeholder 4">
            <a:extLst>
              <a:ext uri="{FF2B5EF4-FFF2-40B4-BE49-F238E27FC236}">
                <a16:creationId xmlns:a16="http://schemas.microsoft.com/office/drawing/2014/main" id="{D3DC0CF4-51B5-071C-4A09-0724D5F2FBDA}"/>
              </a:ext>
            </a:extLst>
          </p:cNvPr>
          <p:cNvSpPr>
            <a:spLocks noGrp="1"/>
          </p:cNvSpPr>
          <p:nvPr>
            <p:ph idx="1"/>
          </p:nvPr>
        </p:nvSpPr>
        <p:spPr>
          <a:xfrm>
            <a:off x="646111" y="1877696"/>
            <a:ext cx="10515600" cy="3349048"/>
          </a:xfrm>
          <a:solidFill>
            <a:schemeClr val="accent2">
              <a:lumMod val="60000"/>
              <a:lumOff val="40000"/>
            </a:schemeClr>
          </a:solidFill>
        </p:spPr>
        <p:txBody>
          <a:bodyPr>
            <a:normAutofit fontScale="92500"/>
          </a:bodyPr>
          <a:lstStyle/>
          <a:p>
            <a:pPr marL="0" indent="0">
              <a:buNone/>
            </a:pPr>
            <a:r>
              <a:rPr lang="en-IN" sz="3200"/>
              <a:t>Importing csv file:</a:t>
            </a:r>
          </a:p>
          <a:p>
            <a:pPr marL="0" indent="0">
              <a:buNone/>
            </a:pPr>
            <a:r>
              <a:rPr lang="en-IN" sz="3200"/>
              <a:t>applicationDF = pd.read_csv(r"D:\EDA_rev\EDA Bank Default Analysis\application_data.csv\application_data.csv")</a:t>
            </a:r>
          </a:p>
          <a:p>
            <a:pPr marL="0" indent="0">
              <a:buNone/>
            </a:pPr>
            <a:endParaRPr lang="en-IN" sz="2000"/>
          </a:p>
          <a:p>
            <a:pPr marL="0" indent="0">
              <a:buNone/>
            </a:pPr>
            <a:r>
              <a:rPr lang="en-IN" sz="3200"/>
              <a:t>previousDF = pd.read_csv(r"D:\EDA_rev\EDA Bank Default Analysis\previous_application.csv\previous_application.csv")</a:t>
            </a:r>
          </a:p>
        </p:txBody>
      </p:sp>
    </p:spTree>
    <p:extLst>
      <p:ext uri="{BB962C8B-B14F-4D97-AF65-F5344CB8AC3E}">
        <p14:creationId xmlns:p14="http://schemas.microsoft.com/office/powerpoint/2010/main" val="3371444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998FE794-AC73-45C6-A10B-7139A4E284E1}"/>
              </a:ext>
            </a:extLst>
          </p:cNvPr>
          <p:cNvSpPr>
            <a:spLocks noGrp="1" noChangeArrowheads="1"/>
          </p:cNvSpPr>
          <p:nvPr>
            <p:ph type="title"/>
          </p:nvPr>
        </p:nvSpPr>
        <p:spPr bwMode="auto">
          <a:xfrm>
            <a:off x="838200" y="514783"/>
            <a:ext cx="10515600" cy="553998"/>
          </a:xfrm>
          <a:prstGeom prst="rect">
            <a:avLst/>
          </a:prstGeom>
          <a:solidFill>
            <a:schemeClr val="accent6">
              <a:lumMod val="75000"/>
            </a:schemeClr>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1" u="none" strike="noStrike" cap="none" normalizeH="0" baseline="0">
                <a:ln>
                  <a:noFill/>
                </a:ln>
                <a:solidFill>
                  <a:schemeClr val="tx1"/>
                </a:solidFill>
                <a:effectLst/>
                <a:cs typeface="Aparajita" panose="02020603050405020304" pitchFamily="18" charset="0"/>
              </a:rPr>
              <a:t>Database column types</a:t>
            </a:r>
            <a:r>
              <a:rPr kumimoji="0" lang="en-US" altLang="en-US" sz="2800" b="0" i="0" u="none" strike="noStrike" cap="none" normalizeH="0" baseline="0">
                <a:ln>
                  <a:noFill/>
                </a:ln>
                <a:solidFill>
                  <a:schemeClr val="tx1"/>
                </a:solidFill>
                <a:effectLst/>
                <a:cs typeface="Aparajita" panose="02020603050405020304" pitchFamily="18" charset="0"/>
              </a:rPr>
              <a:t> (applicationDF):</a:t>
            </a:r>
            <a:endParaRPr kumimoji="0" lang="en-US" altLang="en-US" sz="6600" b="0" i="0" u="none" strike="noStrike" cap="none" normalizeH="0" baseline="0">
              <a:ln>
                <a:noFill/>
              </a:ln>
              <a:solidFill>
                <a:schemeClr val="tx1"/>
              </a:solidFill>
              <a:effectLst/>
              <a:cs typeface="Aparajita" panose="02020603050405020304" pitchFamily="18" charset="0"/>
            </a:endParaRPr>
          </a:p>
        </p:txBody>
      </p:sp>
      <p:sp>
        <p:nvSpPr>
          <p:cNvPr id="3" name="Content Placeholder 2">
            <a:extLst>
              <a:ext uri="{FF2B5EF4-FFF2-40B4-BE49-F238E27FC236}">
                <a16:creationId xmlns:a16="http://schemas.microsoft.com/office/drawing/2014/main" id="{100AA2F8-9B2A-4B61-C6AE-64DF38C20ACA}"/>
              </a:ext>
            </a:extLst>
          </p:cNvPr>
          <p:cNvSpPr>
            <a:spLocks noGrp="1"/>
          </p:cNvSpPr>
          <p:nvPr>
            <p:ph idx="1"/>
          </p:nvPr>
        </p:nvSpPr>
        <p:spPr>
          <a:xfrm>
            <a:off x="838200" y="1402772"/>
            <a:ext cx="10515600" cy="5455227"/>
          </a:xfrm>
          <a:solidFill>
            <a:schemeClr val="accent1">
              <a:lumMod val="60000"/>
              <a:lumOff val="40000"/>
            </a:schemeClr>
          </a:solidFill>
        </p:spPr>
        <p:txBody>
          <a:bodyPr numCol="5">
            <a:normAutofit fontScale="32500" lnSpcReduction="20000"/>
          </a:bodyPr>
          <a:lstStyle/>
          <a:p>
            <a:pPr marL="0" indent="0">
              <a:buNone/>
            </a:pPr>
            <a:r>
              <a:rPr lang="en-IN"/>
              <a:t>&lt;class 'pandas.core.frame.DataFrame'&gt;</a:t>
            </a:r>
          </a:p>
          <a:p>
            <a:pPr marL="0" indent="0">
              <a:buNone/>
            </a:pPr>
            <a:r>
              <a:rPr lang="en-IN"/>
              <a:t>RangeIndex: 307511 entries, 0 to 307510</a:t>
            </a:r>
          </a:p>
          <a:p>
            <a:pPr marL="0" indent="0">
              <a:buNone/>
            </a:pPr>
            <a:r>
              <a:rPr lang="en-IN"/>
              <a:t>Data columns (total 122 columns):</a:t>
            </a:r>
          </a:p>
          <a:p>
            <a:pPr marL="0" indent="0">
              <a:buNone/>
            </a:pPr>
            <a:r>
              <a:rPr lang="en-IN"/>
              <a:t> #    Column                        Dtype  </a:t>
            </a:r>
          </a:p>
          <a:p>
            <a:pPr marL="0" indent="0">
              <a:buNone/>
            </a:pPr>
            <a:r>
              <a:rPr lang="en-IN"/>
              <a:t>---   ------                        -----  </a:t>
            </a:r>
          </a:p>
          <a:p>
            <a:pPr marL="0" indent="0">
              <a:buNone/>
            </a:pPr>
            <a:r>
              <a:rPr lang="en-IN"/>
              <a:t> 0    SK_ID_CURR                    int64  </a:t>
            </a:r>
          </a:p>
          <a:p>
            <a:pPr marL="0" indent="0">
              <a:buNone/>
            </a:pPr>
            <a:r>
              <a:rPr lang="en-IN"/>
              <a:t> 1    TARGET                        int64  </a:t>
            </a:r>
          </a:p>
          <a:p>
            <a:pPr marL="0" indent="0">
              <a:buNone/>
            </a:pPr>
            <a:r>
              <a:rPr lang="en-IN"/>
              <a:t> 2    NAME_CONTRACT_TYPE            object </a:t>
            </a:r>
          </a:p>
          <a:p>
            <a:pPr marL="0" indent="0">
              <a:buNone/>
            </a:pPr>
            <a:r>
              <a:rPr lang="en-IN"/>
              <a:t> 3    CODE_GENDER                   object </a:t>
            </a:r>
          </a:p>
          <a:p>
            <a:pPr marL="0" indent="0">
              <a:buNone/>
            </a:pPr>
            <a:r>
              <a:rPr lang="en-IN"/>
              <a:t> 4    FLAG_OWN_CAR                  object </a:t>
            </a:r>
          </a:p>
          <a:p>
            <a:pPr marL="0" indent="0">
              <a:buNone/>
            </a:pPr>
            <a:r>
              <a:rPr lang="en-IN"/>
              <a:t> 5    FLAG_OWN_REALTY               object </a:t>
            </a:r>
          </a:p>
          <a:p>
            <a:pPr marL="0" indent="0">
              <a:buNone/>
            </a:pPr>
            <a:r>
              <a:rPr lang="en-IN"/>
              <a:t> 6    CNT_CHILDREN                  int64  </a:t>
            </a:r>
          </a:p>
          <a:p>
            <a:pPr marL="0" indent="0">
              <a:buNone/>
            </a:pPr>
            <a:r>
              <a:rPr lang="en-IN"/>
              <a:t> 7    AMT_INCOME_TOTAL              float64</a:t>
            </a:r>
          </a:p>
          <a:p>
            <a:pPr marL="0" indent="0">
              <a:buNone/>
            </a:pPr>
            <a:r>
              <a:rPr lang="en-IN"/>
              <a:t> 8    AMT_CREDIT                    float64</a:t>
            </a:r>
          </a:p>
          <a:p>
            <a:pPr marL="0" indent="0">
              <a:buNone/>
            </a:pPr>
            <a:r>
              <a:rPr lang="en-IN"/>
              <a:t> 9    AMT_ANNUITY                   float64</a:t>
            </a:r>
          </a:p>
          <a:p>
            <a:pPr marL="0" indent="0">
              <a:buNone/>
            </a:pPr>
            <a:r>
              <a:rPr lang="en-IN"/>
              <a:t> 10   AMT_GOODS_PRICE               float64</a:t>
            </a:r>
          </a:p>
          <a:p>
            <a:pPr marL="0" indent="0">
              <a:buNone/>
            </a:pPr>
            <a:r>
              <a:rPr lang="en-IN"/>
              <a:t> 11   NAME_TYPE_SUITE               object </a:t>
            </a:r>
          </a:p>
          <a:p>
            <a:pPr marL="0" indent="0">
              <a:buNone/>
            </a:pPr>
            <a:r>
              <a:rPr lang="en-IN"/>
              <a:t> 12   NAME_INCOME_TYPE              object </a:t>
            </a:r>
          </a:p>
          <a:p>
            <a:pPr marL="0" indent="0">
              <a:buNone/>
            </a:pPr>
            <a:r>
              <a:rPr lang="en-IN"/>
              <a:t> 13   NAME_EDUCATION_TYPE           object </a:t>
            </a:r>
          </a:p>
          <a:p>
            <a:pPr marL="0" indent="0">
              <a:buNone/>
            </a:pPr>
            <a:r>
              <a:rPr lang="en-IN"/>
              <a:t> 14   NAME_FAMILY_STATUS            object </a:t>
            </a:r>
          </a:p>
          <a:p>
            <a:pPr marL="0" indent="0">
              <a:buNone/>
            </a:pPr>
            <a:r>
              <a:rPr lang="en-IN"/>
              <a:t> 15   NAME_HOUSING_TYPE             object </a:t>
            </a:r>
          </a:p>
          <a:p>
            <a:pPr marL="0" indent="0">
              <a:buNone/>
            </a:pPr>
            <a:r>
              <a:rPr lang="en-IN"/>
              <a:t> 16   REGION_POPULATION_RELATIVE    float64</a:t>
            </a:r>
          </a:p>
          <a:p>
            <a:pPr marL="0" indent="0">
              <a:buNone/>
            </a:pPr>
            <a:r>
              <a:rPr lang="en-IN"/>
              <a:t> 17   DAYS_BIRTH                    int64  </a:t>
            </a:r>
          </a:p>
          <a:p>
            <a:pPr marL="0" indent="0">
              <a:buNone/>
            </a:pPr>
            <a:r>
              <a:rPr lang="en-IN"/>
              <a:t> 18   DAYS_EMPLOYED                 int64  </a:t>
            </a:r>
          </a:p>
          <a:p>
            <a:pPr marL="0" indent="0">
              <a:buNone/>
            </a:pPr>
            <a:r>
              <a:rPr lang="en-IN"/>
              <a:t> 19   DAYS_REGISTRATION             float64</a:t>
            </a:r>
          </a:p>
          <a:p>
            <a:pPr marL="0" indent="0">
              <a:buNone/>
            </a:pPr>
            <a:r>
              <a:rPr lang="en-IN"/>
              <a:t> 20   DAYS_ID_PUBLISH               int64  </a:t>
            </a:r>
          </a:p>
          <a:p>
            <a:pPr marL="0" indent="0">
              <a:buNone/>
            </a:pPr>
            <a:r>
              <a:rPr lang="en-IN"/>
              <a:t> 21   OWN_CAR_AGE                   float64</a:t>
            </a:r>
          </a:p>
          <a:p>
            <a:pPr marL="0" indent="0">
              <a:buNone/>
            </a:pPr>
            <a:r>
              <a:rPr lang="en-IN"/>
              <a:t> 22   FLAG_MOBIL                    int64  </a:t>
            </a:r>
          </a:p>
          <a:p>
            <a:pPr marL="0" indent="0">
              <a:buNone/>
            </a:pPr>
            <a:r>
              <a:rPr lang="en-IN"/>
              <a:t> 23   FLAG_EMP_PHONE                int64  </a:t>
            </a:r>
          </a:p>
          <a:p>
            <a:pPr marL="0" indent="0">
              <a:buNone/>
            </a:pPr>
            <a:r>
              <a:rPr lang="en-IN"/>
              <a:t> 24   FLAG_WORK_PHONE               int64  </a:t>
            </a:r>
          </a:p>
          <a:p>
            <a:pPr marL="0" indent="0">
              <a:buNone/>
            </a:pPr>
            <a:r>
              <a:rPr lang="en-IN"/>
              <a:t> 25   FLAG_CONT_MOBILE              int64  </a:t>
            </a:r>
          </a:p>
          <a:p>
            <a:pPr marL="0" indent="0">
              <a:buNone/>
            </a:pPr>
            <a:r>
              <a:rPr lang="en-IN"/>
              <a:t> 26   FLAG_PHONE                    int64  </a:t>
            </a:r>
          </a:p>
          <a:p>
            <a:pPr marL="0" indent="0">
              <a:buNone/>
            </a:pPr>
            <a:r>
              <a:rPr lang="en-IN"/>
              <a:t> 27   FLAG_EMAIL                    int64  </a:t>
            </a:r>
          </a:p>
          <a:p>
            <a:pPr marL="0" indent="0">
              <a:buNone/>
            </a:pPr>
            <a:r>
              <a:rPr lang="en-IN"/>
              <a:t> 28   OCCUPATION_TYPE               object </a:t>
            </a:r>
          </a:p>
          <a:p>
            <a:pPr marL="0" indent="0">
              <a:buNone/>
            </a:pPr>
            <a:r>
              <a:rPr lang="en-IN"/>
              <a:t> 29   CNT_FAM_MEMBERS               float64</a:t>
            </a:r>
          </a:p>
          <a:p>
            <a:pPr marL="0" indent="0">
              <a:buNone/>
            </a:pPr>
            <a:r>
              <a:rPr lang="en-IN"/>
              <a:t> 30   REGION_RATING_CLIENT          int64  </a:t>
            </a:r>
          </a:p>
          <a:p>
            <a:pPr marL="0" indent="0">
              <a:buNone/>
            </a:pPr>
            <a:r>
              <a:rPr lang="en-IN"/>
              <a:t> 31   REGION_RATING_CLIENT_W_CITY   int64  </a:t>
            </a:r>
          </a:p>
          <a:p>
            <a:pPr marL="0" indent="0">
              <a:buNone/>
            </a:pPr>
            <a:r>
              <a:rPr lang="en-IN"/>
              <a:t> 32   WEEKDAY_APPR_PROCESS_START    object </a:t>
            </a:r>
          </a:p>
          <a:p>
            <a:pPr marL="0" indent="0">
              <a:buNone/>
            </a:pPr>
            <a:r>
              <a:rPr lang="en-IN"/>
              <a:t> 33   HOUR_APPR_PROCESS_START       int64  </a:t>
            </a:r>
          </a:p>
          <a:p>
            <a:pPr marL="0" indent="0">
              <a:buNone/>
            </a:pPr>
            <a:r>
              <a:rPr lang="en-IN"/>
              <a:t> 34   REG_REGION_NOT_LIVE_REGION    int64  </a:t>
            </a:r>
          </a:p>
          <a:p>
            <a:pPr marL="0" indent="0">
              <a:buNone/>
            </a:pPr>
            <a:r>
              <a:rPr lang="en-IN"/>
              <a:t> 35   REG_REGION_NOT_WORK_REGION    int64  </a:t>
            </a:r>
          </a:p>
          <a:p>
            <a:pPr marL="0" indent="0">
              <a:buNone/>
            </a:pPr>
            <a:r>
              <a:rPr lang="en-IN"/>
              <a:t> 36   LIVE_REGION_NOT_WORK_REGION   int64  </a:t>
            </a:r>
          </a:p>
          <a:p>
            <a:pPr marL="0" indent="0">
              <a:buNone/>
            </a:pPr>
            <a:r>
              <a:rPr lang="en-IN"/>
              <a:t> 37   REG_CITY_NOT_LIVE_CITY        int64  </a:t>
            </a:r>
          </a:p>
          <a:p>
            <a:pPr marL="0" indent="0">
              <a:buNone/>
            </a:pPr>
            <a:r>
              <a:rPr lang="en-IN"/>
              <a:t> 38   REG_CITY_NOT_WORK_CITY        int64  </a:t>
            </a:r>
          </a:p>
          <a:p>
            <a:pPr marL="0" indent="0">
              <a:buNone/>
            </a:pPr>
            <a:r>
              <a:rPr lang="en-IN"/>
              <a:t> 39   LIVE_CITY_NOT_WORK_CITY       int64  </a:t>
            </a:r>
          </a:p>
          <a:p>
            <a:pPr marL="0" indent="0">
              <a:buNone/>
            </a:pPr>
            <a:r>
              <a:rPr lang="en-IN"/>
              <a:t> 40   ORGANIZATION_TYPE             object </a:t>
            </a:r>
          </a:p>
          <a:p>
            <a:pPr marL="0" indent="0">
              <a:buNone/>
            </a:pPr>
            <a:r>
              <a:rPr lang="en-IN"/>
              <a:t> 41   EXT_SOURCE_1                  float64</a:t>
            </a:r>
          </a:p>
          <a:p>
            <a:pPr marL="0" indent="0">
              <a:buNone/>
            </a:pPr>
            <a:r>
              <a:rPr lang="en-IN"/>
              <a:t> 42   EXT_SOURCE_2                  float64</a:t>
            </a:r>
          </a:p>
          <a:p>
            <a:pPr marL="0" indent="0">
              <a:buNone/>
            </a:pPr>
            <a:r>
              <a:rPr lang="en-IN"/>
              <a:t> 43   EXT_SOURCE_3                  float64</a:t>
            </a:r>
          </a:p>
          <a:p>
            <a:pPr marL="0" indent="0">
              <a:buNone/>
            </a:pPr>
            <a:r>
              <a:rPr lang="en-IN"/>
              <a:t> 44   APARTMENTS_AVG                float64</a:t>
            </a:r>
          </a:p>
          <a:p>
            <a:pPr marL="0" indent="0">
              <a:buNone/>
            </a:pPr>
            <a:r>
              <a:rPr lang="en-IN"/>
              <a:t> 45   BASEMENTAREA_AVG              float64</a:t>
            </a:r>
          </a:p>
          <a:p>
            <a:pPr marL="0" indent="0">
              <a:buNone/>
            </a:pPr>
            <a:r>
              <a:rPr lang="en-IN"/>
              <a:t> 46   YEARS_BEGINEXPLUATATION_AVG   float64</a:t>
            </a:r>
          </a:p>
          <a:p>
            <a:pPr marL="0" indent="0">
              <a:buNone/>
            </a:pPr>
            <a:r>
              <a:rPr lang="en-IN"/>
              <a:t> 47   YEARS_BUILD_AVG               float64</a:t>
            </a:r>
          </a:p>
          <a:p>
            <a:pPr marL="0" indent="0">
              <a:buNone/>
            </a:pPr>
            <a:r>
              <a:rPr lang="en-IN"/>
              <a:t> 48   COMMONAREA_AVG                float64</a:t>
            </a:r>
          </a:p>
          <a:p>
            <a:pPr marL="0" indent="0">
              <a:buNone/>
            </a:pPr>
            <a:r>
              <a:rPr lang="en-IN"/>
              <a:t> 49   ELEVATORS_AVG                 float64</a:t>
            </a:r>
          </a:p>
          <a:p>
            <a:pPr marL="0" indent="0">
              <a:buNone/>
            </a:pPr>
            <a:r>
              <a:rPr lang="en-IN"/>
              <a:t> 50   ENTRANCES_AVG                 float64</a:t>
            </a:r>
          </a:p>
          <a:p>
            <a:pPr marL="0" indent="0">
              <a:buNone/>
            </a:pPr>
            <a:r>
              <a:rPr lang="en-IN"/>
              <a:t> 51   FLOORSMAX_AVG                 float64</a:t>
            </a:r>
          </a:p>
          <a:p>
            <a:pPr marL="0" indent="0">
              <a:buNone/>
            </a:pPr>
            <a:r>
              <a:rPr lang="en-IN"/>
              <a:t> 52   FLOORSMIN_AVG                 float64</a:t>
            </a:r>
          </a:p>
          <a:p>
            <a:pPr marL="0" indent="0">
              <a:buNone/>
            </a:pPr>
            <a:r>
              <a:rPr lang="en-IN"/>
              <a:t> 53   LANDAREA_AVG                  float64</a:t>
            </a:r>
          </a:p>
          <a:p>
            <a:pPr marL="0" indent="0">
              <a:buNone/>
            </a:pPr>
            <a:r>
              <a:rPr lang="en-IN"/>
              <a:t> 54   LIVINGAPARTMENTS_AVG          float64</a:t>
            </a:r>
          </a:p>
          <a:p>
            <a:pPr marL="0" indent="0">
              <a:buNone/>
            </a:pPr>
            <a:r>
              <a:rPr lang="en-IN"/>
              <a:t> 55   LIVINGAREA_AVG                float64</a:t>
            </a:r>
          </a:p>
          <a:p>
            <a:pPr marL="0" indent="0">
              <a:buNone/>
            </a:pPr>
            <a:r>
              <a:rPr lang="en-IN"/>
              <a:t> 56   NONLIVINGAPARTMENTS_AVG       float64</a:t>
            </a:r>
          </a:p>
          <a:p>
            <a:pPr marL="0" indent="0">
              <a:buNone/>
            </a:pPr>
            <a:r>
              <a:rPr lang="en-IN"/>
              <a:t> 57   NONLIVINGAREA_AVG             float64</a:t>
            </a:r>
          </a:p>
          <a:p>
            <a:pPr marL="0" indent="0">
              <a:buNone/>
            </a:pPr>
            <a:r>
              <a:rPr lang="en-IN"/>
              <a:t> 58   APARTMENTS_MODE               float64</a:t>
            </a:r>
          </a:p>
          <a:p>
            <a:pPr marL="0" indent="0">
              <a:buNone/>
            </a:pPr>
            <a:r>
              <a:rPr lang="en-IN"/>
              <a:t> 59   BASEMENTAREA_MODE             float64</a:t>
            </a:r>
          </a:p>
          <a:p>
            <a:pPr marL="0" indent="0">
              <a:buNone/>
            </a:pPr>
            <a:r>
              <a:rPr lang="en-IN"/>
              <a:t> 60   YEARS_BEGINEXPLUATATION_MODE  float64</a:t>
            </a:r>
          </a:p>
          <a:p>
            <a:pPr marL="0" indent="0">
              <a:buNone/>
            </a:pPr>
            <a:r>
              <a:rPr lang="en-IN"/>
              <a:t> 61   YEARS_BUILD_MODE              float64</a:t>
            </a:r>
          </a:p>
          <a:p>
            <a:pPr marL="0" indent="0">
              <a:buNone/>
            </a:pPr>
            <a:r>
              <a:rPr lang="en-IN"/>
              <a:t> 62   COMMONAREA_MODE               float64</a:t>
            </a:r>
          </a:p>
          <a:p>
            <a:pPr marL="0" indent="0">
              <a:buNone/>
            </a:pPr>
            <a:r>
              <a:rPr lang="en-IN"/>
              <a:t> 63   ELEVATORS_MODE                float64</a:t>
            </a:r>
          </a:p>
          <a:p>
            <a:pPr marL="0" indent="0">
              <a:buNone/>
            </a:pPr>
            <a:r>
              <a:rPr lang="en-IN"/>
              <a:t> 64   ENTRANCES_MODE                float64</a:t>
            </a:r>
          </a:p>
          <a:p>
            <a:pPr marL="0" indent="0">
              <a:buNone/>
            </a:pPr>
            <a:r>
              <a:rPr lang="en-IN"/>
              <a:t> 65   FLOORSMAX_MODE                float64</a:t>
            </a:r>
          </a:p>
          <a:p>
            <a:pPr marL="0" indent="0">
              <a:buNone/>
            </a:pPr>
            <a:r>
              <a:rPr lang="en-IN"/>
              <a:t> 66   FLOORSMIN_MODE                float64</a:t>
            </a:r>
          </a:p>
          <a:p>
            <a:pPr marL="0" indent="0">
              <a:buNone/>
            </a:pPr>
            <a:r>
              <a:rPr lang="en-IN"/>
              <a:t> 67   LANDAREA_MODE                 float64</a:t>
            </a:r>
          </a:p>
          <a:p>
            <a:pPr marL="0" indent="0">
              <a:buNone/>
            </a:pPr>
            <a:r>
              <a:rPr lang="en-IN"/>
              <a:t> 68   LIVINGAPARTMENTS_MODE         float64</a:t>
            </a:r>
          </a:p>
          <a:p>
            <a:pPr marL="0" indent="0">
              <a:buNone/>
            </a:pPr>
            <a:r>
              <a:rPr lang="en-IN"/>
              <a:t> 69   LIVINGAREA_MODE               float64</a:t>
            </a:r>
          </a:p>
          <a:p>
            <a:pPr marL="0" indent="0">
              <a:buNone/>
            </a:pPr>
            <a:r>
              <a:rPr lang="en-IN"/>
              <a:t> 70   NONLIVINGAPARTMENTS_MODE      float64</a:t>
            </a:r>
          </a:p>
          <a:p>
            <a:pPr marL="0" indent="0">
              <a:buNone/>
            </a:pPr>
            <a:r>
              <a:rPr lang="en-IN"/>
              <a:t> 71   NONLIVINGAREA_MODE            float64</a:t>
            </a:r>
          </a:p>
          <a:p>
            <a:pPr marL="0" indent="0">
              <a:buNone/>
            </a:pPr>
            <a:r>
              <a:rPr lang="en-IN"/>
              <a:t> 72   APARTMENTS_MEDI               float64</a:t>
            </a:r>
          </a:p>
          <a:p>
            <a:pPr marL="0" indent="0">
              <a:buNone/>
            </a:pPr>
            <a:r>
              <a:rPr lang="en-IN"/>
              <a:t> 73   BASEMENTAREA_MEDI             float64</a:t>
            </a:r>
          </a:p>
          <a:p>
            <a:pPr marL="0" indent="0">
              <a:buNone/>
            </a:pPr>
            <a:r>
              <a:rPr lang="en-IN"/>
              <a:t> 74   YEARS_BEGINEXPLUATATION_MEDI  float64</a:t>
            </a:r>
          </a:p>
          <a:p>
            <a:pPr marL="0" indent="0">
              <a:buNone/>
            </a:pPr>
            <a:r>
              <a:rPr lang="en-IN"/>
              <a:t> 75   YEARS_BUILD_MEDI              float64</a:t>
            </a:r>
          </a:p>
          <a:p>
            <a:pPr marL="0" indent="0">
              <a:buNone/>
            </a:pPr>
            <a:r>
              <a:rPr lang="en-IN"/>
              <a:t> 76   COMMONAREA_MEDI               float64</a:t>
            </a:r>
          </a:p>
          <a:p>
            <a:pPr marL="0" indent="0">
              <a:buNone/>
            </a:pPr>
            <a:r>
              <a:rPr lang="en-IN"/>
              <a:t> 77   ELEVATORS_MEDI                float64</a:t>
            </a:r>
          </a:p>
          <a:p>
            <a:pPr marL="0" indent="0">
              <a:buNone/>
            </a:pPr>
            <a:r>
              <a:rPr lang="en-IN"/>
              <a:t> 78   ENTRANCES_MEDI                float64</a:t>
            </a:r>
          </a:p>
          <a:p>
            <a:pPr marL="0" indent="0">
              <a:buNone/>
            </a:pPr>
            <a:r>
              <a:rPr lang="en-IN"/>
              <a:t> 79   FLOORSMAX_MEDI                float64</a:t>
            </a:r>
          </a:p>
          <a:p>
            <a:pPr marL="0" indent="0">
              <a:buNone/>
            </a:pPr>
            <a:r>
              <a:rPr lang="en-IN"/>
              <a:t> 80   FLOORSMIN_MEDI                float64</a:t>
            </a:r>
          </a:p>
          <a:p>
            <a:pPr marL="0" indent="0">
              <a:buNone/>
            </a:pPr>
            <a:r>
              <a:rPr lang="en-IN"/>
              <a:t> 81   LANDAREA_MEDI                 float64</a:t>
            </a:r>
          </a:p>
          <a:p>
            <a:pPr marL="0" indent="0">
              <a:buNone/>
            </a:pPr>
            <a:r>
              <a:rPr lang="en-IN"/>
              <a:t> 82   LIVINGAPARTMENTS_MEDI         float64</a:t>
            </a:r>
          </a:p>
          <a:p>
            <a:pPr marL="0" indent="0">
              <a:buNone/>
            </a:pPr>
            <a:r>
              <a:rPr lang="en-IN"/>
              <a:t> 83   LIVINGAREA_MEDI               float64</a:t>
            </a:r>
          </a:p>
          <a:p>
            <a:pPr marL="0" indent="0">
              <a:buNone/>
            </a:pPr>
            <a:r>
              <a:rPr lang="en-IN"/>
              <a:t> 84   NONLIVINGAPARTMENTS_MEDI      float64</a:t>
            </a:r>
          </a:p>
          <a:p>
            <a:pPr marL="0" indent="0">
              <a:buNone/>
            </a:pPr>
            <a:r>
              <a:rPr lang="en-IN"/>
              <a:t> 85   NONLIVINGAREA_MEDI            float64</a:t>
            </a:r>
          </a:p>
          <a:p>
            <a:pPr marL="0" indent="0">
              <a:buNone/>
            </a:pPr>
            <a:r>
              <a:rPr lang="en-IN"/>
              <a:t> 86   FONDKAPREMONT_MODE            object </a:t>
            </a:r>
          </a:p>
          <a:p>
            <a:pPr marL="0" indent="0">
              <a:buNone/>
            </a:pPr>
            <a:r>
              <a:rPr lang="en-IN"/>
              <a:t> 87   HOUSETYPE_MODE                object </a:t>
            </a:r>
          </a:p>
          <a:p>
            <a:pPr marL="0" indent="0">
              <a:buNone/>
            </a:pPr>
            <a:r>
              <a:rPr lang="en-IN"/>
              <a:t> 88   TOTALAREA_MODE                float64</a:t>
            </a:r>
          </a:p>
          <a:p>
            <a:pPr marL="0" indent="0">
              <a:buNone/>
            </a:pPr>
            <a:r>
              <a:rPr lang="en-IN"/>
              <a:t> 89   WALLSMATERIAL_MODE            object </a:t>
            </a:r>
          </a:p>
          <a:p>
            <a:pPr marL="0" indent="0">
              <a:buNone/>
            </a:pPr>
            <a:r>
              <a:rPr lang="en-IN"/>
              <a:t> 90   EMERGENCYSTATE_MODE           object </a:t>
            </a:r>
          </a:p>
          <a:p>
            <a:pPr marL="0" indent="0">
              <a:buNone/>
            </a:pPr>
            <a:r>
              <a:rPr lang="en-IN"/>
              <a:t> 91   OBS_30_CNT_SOCIAL_CIRCLE      float64</a:t>
            </a:r>
          </a:p>
          <a:p>
            <a:pPr marL="0" indent="0">
              <a:buNone/>
            </a:pPr>
            <a:r>
              <a:rPr lang="en-IN"/>
              <a:t> 92   DEF_30_CNT_SOCIAL_CIRCLE      float64</a:t>
            </a:r>
          </a:p>
          <a:p>
            <a:pPr marL="0" indent="0">
              <a:buNone/>
            </a:pPr>
            <a:r>
              <a:rPr lang="en-IN"/>
              <a:t> 93   OBS_60_CNT_SOCIAL_CIRCLE      float64</a:t>
            </a:r>
          </a:p>
          <a:p>
            <a:pPr marL="0" indent="0">
              <a:buNone/>
            </a:pPr>
            <a:r>
              <a:rPr lang="en-IN"/>
              <a:t> 94   DEF_60_CNT_SOCIAL_CIRCLE      float64</a:t>
            </a:r>
          </a:p>
          <a:p>
            <a:pPr marL="0" indent="0">
              <a:buNone/>
            </a:pPr>
            <a:r>
              <a:rPr lang="en-IN"/>
              <a:t> 95   DAYS_LAST_PHONE_CHANGE        float64</a:t>
            </a:r>
          </a:p>
          <a:p>
            <a:pPr marL="0" indent="0">
              <a:buNone/>
            </a:pPr>
            <a:r>
              <a:rPr lang="en-IN"/>
              <a:t> 96   FLAG_DOCUMENT_2               int64  </a:t>
            </a:r>
          </a:p>
          <a:p>
            <a:pPr marL="0" indent="0">
              <a:buNone/>
            </a:pPr>
            <a:r>
              <a:rPr lang="en-IN"/>
              <a:t> 97   FLAG_DOCUMENT_3               int64  </a:t>
            </a:r>
          </a:p>
          <a:p>
            <a:pPr marL="0" indent="0">
              <a:buNone/>
            </a:pPr>
            <a:r>
              <a:rPr lang="en-IN"/>
              <a:t> 98   FLAG_DOCUMENT_4               int64  </a:t>
            </a:r>
          </a:p>
          <a:p>
            <a:pPr marL="0" indent="0">
              <a:buNone/>
            </a:pPr>
            <a:r>
              <a:rPr lang="en-IN"/>
              <a:t> 99   FLAG_DOCUMENT_5               int64  </a:t>
            </a:r>
          </a:p>
          <a:p>
            <a:pPr marL="0" indent="0">
              <a:buNone/>
            </a:pPr>
            <a:r>
              <a:rPr lang="en-IN"/>
              <a:t> 100  FLAG_DOCUMENT_6               int64  </a:t>
            </a:r>
          </a:p>
          <a:p>
            <a:pPr marL="0" indent="0">
              <a:buNone/>
            </a:pPr>
            <a:r>
              <a:rPr lang="en-IN"/>
              <a:t> 101  FLAG_DOCUMENT_7               int64  </a:t>
            </a:r>
          </a:p>
          <a:p>
            <a:pPr marL="0" indent="0">
              <a:buNone/>
            </a:pPr>
            <a:r>
              <a:rPr lang="en-IN"/>
              <a:t> 102  FLAG_DOCUMENT_8               int64  </a:t>
            </a:r>
          </a:p>
          <a:p>
            <a:pPr marL="0" indent="0">
              <a:buNone/>
            </a:pPr>
            <a:r>
              <a:rPr lang="en-IN"/>
              <a:t> 103  FLAG_DOCUMENT_9               int64  </a:t>
            </a:r>
          </a:p>
          <a:p>
            <a:pPr marL="0" indent="0">
              <a:buNone/>
            </a:pPr>
            <a:r>
              <a:rPr lang="en-IN"/>
              <a:t> 104  FLAG_DOCUMENT_10              int64  </a:t>
            </a:r>
          </a:p>
          <a:p>
            <a:pPr marL="0" indent="0">
              <a:buNone/>
            </a:pPr>
            <a:r>
              <a:rPr lang="en-IN"/>
              <a:t> 105  FLAG_DOCUMENT_11              int64  </a:t>
            </a:r>
          </a:p>
          <a:p>
            <a:pPr marL="0" indent="0">
              <a:buNone/>
            </a:pPr>
            <a:r>
              <a:rPr lang="en-IN"/>
              <a:t> 106  FLAG_DOCUMENT_12              int64  </a:t>
            </a:r>
          </a:p>
          <a:p>
            <a:pPr marL="0" indent="0">
              <a:buNone/>
            </a:pPr>
            <a:r>
              <a:rPr lang="en-IN"/>
              <a:t> 107  FLAG_DOCUMENT_13              int64  </a:t>
            </a:r>
          </a:p>
          <a:p>
            <a:pPr marL="0" indent="0">
              <a:buNone/>
            </a:pPr>
            <a:r>
              <a:rPr lang="en-IN"/>
              <a:t> 108  FLAG_DOCUMENT_14              int64  </a:t>
            </a:r>
          </a:p>
          <a:p>
            <a:pPr marL="0" indent="0">
              <a:buNone/>
            </a:pPr>
            <a:r>
              <a:rPr lang="en-IN"/>
              <a:t> 109  FLAG_DOCUMENT_15              int64  </a:t>
            </a:r>
          </a:p>
          <a:p>
            <a:pPr marL="0" indent="0">
              <a:buNone/>
            </a:pPr>
            <a:r>
              <a:rPr lang="en-IN"/>
              <a:t> 110  FLAG_DOCUMENT_16              int64  </a:t>
            </a:r>
          </a:p>
          <a:p>
            <a:pPr marL="0" indent="0">
              <a:buNone/>
            </a:pPr>
            <a:r>
              <a:rPr lang="en-IN"/>
              <a:t> 111  FLAG_DOCUMENT_17              int64  </a:t>
            </a:r>
          </a:p>
          <a:p>
            <a:pPr marL="0" indent="0">
              <a:buNone/>
            </a:pPr>
            <a:r>
              <a:rPr lang="en-IN"/>
              <a:t> 112  FLAG_DOCUMENT_18              int64  </a:t>
            </a:r>
          </a:p>
          <a:p>
            <a:pPr marL="0" indent="0">
              <a:buNone/>
            </a:pPr>
            <a:r>
              <a:rPr lang="en-IN"/>
              <a:t> 113  FLAG_DOCUMENT_19              int64  </a:t>
            </a:r>
          </a:p>
          <a:p>
            <a:pPr marL="0" indent="0">
              <a:buNone/>
            </a:pPr>
            <a:r>
              <a:rPr lang="en-IN"/>
              <a:t> 114  FLAG_DOCUMENT_20              int64  </a:t>
            </a:r>
          </a:p>
          <a:p>
            <a:pPr marL="0" indent="0">
              <a:buNone/>
            </a:pPr>
            <a:r>
              <a:rPr lang="en-IN"/>
              <a:t> 115  FLAG_DOCUMENT_21              int64  </a:t>
            </a:r>
          </a:p>
          <a:p>
            <a:pPr marL="0" indent="0">
              <a:buNone/>
            </a:pPr>
            <a:r>
              <a:rPr lang="en-IN"/>
              <a:t> 116  AMT_REQ_CREDIT_BUREAU_HOUR    float64</a:t>
            </a:r>
          </a:p>
          <a:p>
            <a:pPr marL="0" indent="0">
              <a:buNone/>
            </a:pPr>
            <a:r>
              <a:rPr lang="en-IN"/>
              <a:t> 117  AMT_REQ_CREDIT_BUREAU_DAY     float64</a:t>
            </a:r>
          </a:p>
          <a:p>
            <a:pPr marL="0" indent="0">
              <a:buNone/>
            </a:pPr>
            <a:r>
              <a:rPr lang="en-IN"/>
              <a:t> 118  AMT_REQ_CREDIT_BUREAU_WEEK    float64</a:t>
            </a:r>
          </a:p>
          <a:p>
            <a:pPr marL="0" indent="0">
              <a:buNone/>
            </a:pPr>
            <a:r>
              <a:rPr lang="en-IN"/>
              <a:t> 119  AMT_REQ_CREDIT_BUREAU_MON     float64</a:t>
            </a:r>
          </a:p>
          <a:p>
            <a:pPr marL="0" indent="0">
              <a:buNone/>
            </a:pPr>
            <a:r>
              <a:rPr lang="en-IN"/>
              <a:t> 120  AMT_REQ_CREDIT_BUREAU_QRT     float64</a:t>
            </a:r>
          </a:p>
          <a:p>
            <a:pPr marL="0" indent="0">
              <a:buNone/>
            </a:pPr>
            <a:r>
              <a:rPr lang="en-IN"/>
              <a:t> 121  AMT_REQ_CREDIT_BUREAU_YEAR    float64</a:t>
            </a:r>
          </a:p>
          <a:p>
            <a:pPr marL="0" indent="0">
              <a:buNone/>
            </a:pPr>
            <a:r>
              <a:rPr lang="en-IN"/>
              <a:t>dtypes: float64(65), int64(41), object(16)</a:t>
            </a:r>
          </a:p>
          <a:p>
            <a:pPr marL="0" indent="0">
              <a:buNone/>
            </a:pPr>
            <a:r>
              <a:rPr lang="en-IN"/>
              <a:t>memory usage: 286.2+ MB</a:t>
            </a:r>
          </a:p>
        </p:txBody>
      </p:sp>
    </p:spTree>
    <p:extLst>
      <p:ext uri="{BB962C8B-B14F-4D97-AF65-F5344CB8AC3E}">
        <p14:creationId xmlns:p14="http://schemas.microsoft.com/office/powerpoint/2010/main" val="35519370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4A4DC-4CB3-AE4C-F54F-42AACB4ED302}"/>
              </a:ext>
            </a:extLst>
          </p:cNvPr>
          <p:cNvSpPr>
            <a:spLocks noGrp="1"/>
          </p:cNvSpPr>
          <p:nvPr>
            <p:ph type="title"/>
          </p:nvPr>
        </p:nvSpPr>
        <p:spPr>
          <a:xfrm>
            <a:off x="838200" y="365126"/>
            <a:ext cx="10515600" cy="975302"/>
          </a:xfrm>
          <a:solidFill>
            <a:schemeClr val="accent6">
              <a:lumMod val="75000"/>
            </a:schemeClr>
          </a:solidFill>
        </p:spPr>
        <p:txBody>
          <a:bodyPr/>
          <a:lstStyle/>
          <a:p>
            <a:r>
              <a:rPr kumimoji="0" lang="en-US" altLang="en-US" sz="4400" b="0" i="1" u="none" strike="noStrike" cap="none" normalizeH="0" baseline="0">
                <a:ln>
                  <a:noFill/>
                </a:ln>
                <a:solidFill>
                  <a:schemeClr val="tx1"/>
                </a:solidFill>
                <a:effectLst/>
                <a:cs typeface="Aparajita" panose="02020603050405020304" pitchFamily="18" charset="0"/>
              </a:rPr>
              <a:t>Database column types</a:t>
            </a:r>
            <a:r>
              <a:rPr kumimoji="0" lang="en-US" altLang="en-US" sz="3600" b="0" i="0" u="none" strike="noStrike" cap="none" normalizeH="0" baseline="0">
                <a:ln>
                  <a:noFill/>
                </a:ln>
                <a:solidFill>
                  <a:schemeClr val="tx1"/>
                </a:solidFill>
                <a:effectLst/>
                <a:cs typeface="Aparajita" panose="02020603050405020304" pitchFamily="18" charset="0"/>
              </a:rPr>
              <a:t> (previousDF):</a:t>
            </a:r>
            <a:endParaRPr lang="en-IN"/>
          </a:p>
        </p:txBody>
      </p:sp>
      <p:sp>
        <p:nvSpPr>
          <p:cNvPr id="3" name="Content Placeholder 2">
            <a:extLst>
              <a:ext uri="{FF2B5EF4-FFF2-40B4-BE49-F238E27FC236}">
                <a16:creationId xmlns:a16="http://schemas.microsoft.com/office/drawing/2014/main" id="{78C45AB6-6F96-BF8F-1701-42F44C6E1334}"/>
              </a:ext>
            </a:extLst>
          </p:cNvPr>
          <p:cNvSpPr>
            <a:spLocks noGrp="1"/>
          </p:cNvSpPr>
          <p:nvPr>
            <p:ph idx="1"/>
          </p:nvPr>
        </p:nvSpPr>
        <p:spPr>
          <a:xfrm>
            <a:off x="930592" y="2134198"/>
            <a:ext cx="8946541" cy="4195481"/>
          </a:xfrm>
          <a:solidFill>
            <a:schemeClr val="accent1">
              <a:lumMod val="60000"/>
              <a:lumOff val="40000"/>
            </a:schemeClr>
          </a:solidFill>
        </p:spPr>
        <p:txBody>
          <a:bodyPr numCol="2">
            <a:normAutofit fontScale="25000" lnSpcReduction="20000"/>
          </a:bodyPr>
          <a:lstStyle/>
          <a:p>
            <a:r>
              <a:rPr lang="en-IN"/>
              <a:t>&lt;class 'pandas.core.frame.DataFrame'&gt;</a:t>
            </a:r>
          </a:p>
          <a:p>
            <a:r>
              <a:rPr lang="en-IN"/>
              <a:t>RangeIndex: 1670214 entries, 0 to 1670213</a:t>
            </a:r>
          </a:p>
          <a:p>
            <a:r>
              <a:rPr lang="en-IN"/>
              <a:t>Data columns (total 37 columns):</a:t>
            </a:r>
          </a:p>
          <a:p>
            <a:r>
              <a:rPr lang="en-IN"/>
              <a:t> #   Column                       Non-Null Count    Dtype  </a:t>
            </a:r>
          </a:p>
          <a:p>
            <a:r>
              <a:rPr lang="en-IN"/>
              <a:t>---  ------                       --------------    -----  </a:t>
            </a:r>
          </a:p>
          <a:p>
            <a:r>
              <a:rPr lang="en-IN"/>
              <a:t> 0   SK_ID_PREV                   1670214 non-null  int64  </a:t>
            </a:r>
          </a:p>
          <a:p>
            <a:r>
              <a:rPr lang="en-IN"/>
              <a:t> 1   SK_ID_CURR                   1670214 non-null  int64  </a:t>
            </a:r>
          </a:p>
          <a:p>
            <a:r>
              <a:rPr lang="en-IN"/>
              <a:t> 2   NAME_CONTRACT_TYPE           1670214 non-null  object </a:t>
            </a:r>
          </a:p>
          <a:p>
            <a:r>
              <a:rPr lang="en-IN"/>
              <a:t> 3   AMT_ANNUITY                  1297979 non-null  float64</a:t>
            </a:r>
          </a:p>
          <a:p>
            <a:r>
              <a:rPr lang="en-IN"/>
              <a:t> 4   AMT_APPLICATION              1670214 non-null  float64</a:t>
            </a:r>
          </a:p>
          <a:p>
            <a:r>
              <a:rPr lang="en-IN"/>
              <a:t> 5   AMT_CREDIT                   1670213 non-null  float64</a:t>
            </a:r>
          </a:p>
          <a:p>
            <a:r>
              <a:rPr lang="en-IN"/>
              <a:t> 6   AMT_DOWN_PAYMENT             774370 non-null   float64</a:t>
            </a:r>
          </a:p>
          <a:p>
            <a:r>
              <a:rPr lang="en-IN"/>
              <a:t> 7   AMT_GOODS_PRICE              1284699 non-null  float64</a:t>
            </a:r>
          </a:p>
          <a:p>
            <a:r>
              <a:rPr lang="en-IN"/>
              <a:t> 8   WEEKDAY_APPR_PROCESS_START   1670214 non-null  object </a:t>
            </a:r>
          </a:p>
          <a:p>
            <a:r>
              <a:rPr lang="en-IN"/>
              <a:t> 9   HOUR_APPR_PROCESS_START      1670214 non-null  int64  </a:t>
            </a:r>
          </a:p>
          <a:p>
            <a:r>
              <a:rPr lang="en-IN"/>
              <a:t> 10  FLAG_LAST_APPL_PER_CONTRACT  1670214 non-null  object </a:t>
            </a:r>
          </a:p>
          <a:p>
            <a:r>
              <a:rPr lang="en-IN"/>
              <a:t> 11  NFLAG_LAST_APPL_IN_DAY       1670214 non-null  int64  </a:t>
            </a:r>
          </a:p>
          <a:p>
            <a:r>
              <a:rPr lang="en-IN"/>
              <a:t> 12  RATE_DOWN_PAYMENT            774370 non-null   float64</a:t>
            </a:r>
          </a:p>
          <a:p>
            <a:r>
              <a:rPr lang="en-IN"/>
              <a:t> 13  RATE_INTEREST_PRIMARY        5951 non-null     float64</a:t>
            </a:r>
          </a:p>
          <a:p>
            <a:r>
              <a:rPr lang="en-IN"/>
              <a:t> 14  RATE_INTEREST_PRIVILEGED     5951 non-null     float64</a:t>
            </a:r>
          </a:p>
          <a:p>
            <a:r>
              <a:rPr lang="en-IN"/>
              <a:t> 15  NAME_CASH_LOAN_PURPOSE       1670214 non-null  object </a:t>
            </a:r>
          </a:p>
          <a:p>
            <a:r>
              <a:rPr lang="en-IN"/>
              <a:t> 16  NAME_CONTRACT_STATUS         1670214 non-null  object </a:t>
            </a:r>
          </a:p>
          <a:p>
            <a:r>
              <a:rPr lang="en-IN"/>
              <a:t> 17  DAYS_DECISION                1670214 non-null  int64  </a:t>
            </a:r>
          </a:p>
          <a:p>
            <a:r>
              <a:rPr lang="en-IN"/>
              <a:t> 18  NAME_PAYMENT_TYPE            1670214 non-null  object </a:t>
            </a:r>
          </a:p>
          <a:p>
            <a:r>
              <a:rPr lang="en-IN"/>
              <a:t> 19  CODE_REJECT_REASON           1670214 non-null  object </a:t>
            </a:r>
          </a:p>
          <a:p>
            <a:r>
              <a:rPr lang="en-IN"/>
              <a:t> 20  NAME_TYPE_SUITE              849809 non-null   object </a:t>
            </a:r>
          </a:p>
          <a:p>
            <a:r>
              <a:rPr lang="en-IN"/>
              <a:t> 21  NAME_CLIENT_TYPE             1670214 non-null  object </a:t>
            </a:r>
          </a:p>
          <a:p>
            <a:r>
              <a:rPr lang="en-IN"/>
              <a:t> 22  NAME_GOODS_CATEGORY          1670214 non-null  object </a:t>
            </a:r>
          </a:p>
          <a:p>
            <a:r>
              <a:rPr lang="en-IN"/>
              <a:t> 23  NAME_PORTFOLIO               1670214 non-null  object </a:t>
            </a:r>
          </a:p>
          <a:p>
            <a:r>
              <a:rPr lang="en-IN"/>
              <a:t> 24  NAME_PRODUCT_TYPE            1670214 non-null  object </a:t>
            </a:r>
          </a:p>
          <a:p>
            <a:r>
              <a:rPr lang="en-IN"/>
              <a:t> 25  CHANNEL_TYPE                 1670214 non-null  object </a:t>
            </a:r>
          </a:p>
          <a:p>
            <a:r>
              <a:rPr lang="en-IN"/>
              <a:t> 26  SELLERPLACE_AREA             1670214 non-null  int64  </a:t>
            </a:r>
          </a:p>
          <a:p>
            <a:r>
              <a:rPr lang="en-IN"/>
              <a:t> 27  NAME_SELLER_INDUSTRY         1670214 non-null  object </a:t>
            </a:r>
          </a:p>
          <a:p>
            <a:r>
              <a:rPr lang="en-IN"/>
              <a:t> 28  CNT_PAYMENT                  1297984 non-null  float64</a:t>
            </a:r>
          </a:p>
          <a:p>
            <a:r>
              <a:rPr lang="en-IN"/>
              <a:t> 29  NAME_YIELD_GROUP             1670214 non-null  object </a:t>
            </a:r>
          </a:p>
          <a:p>
            <a:r>
              <a:rPr lang="en-IN"/>
              <a:t> 30  PRODUCT_COMBINATION          1669868 non-null  object </a:t>
            </a:r>
          </a:p>
          <a:p>
            <a:r>
              <a:rPr lang="en-IN"/>
              <a:t> 31  DAYS_FIRST_DRAWING           997149 non-null   float64</a:t>
            </a:r>
          </a:p>
          <a:p>
            <a:r>
              <a:rPr lang="en-IN"/>
              <a:t> 32  DAYS_FIRST_DUE               997149 non-null   float64</a:t>
            </a:r>
          </a:p>
          <a:p>
            <a:r>
              <a:rPr lang="en-IN"/>
              <a:t> 33  DAYS_LAST_DUE_1ST_VERSION    997149 non-null   float64</a:t>
            </a:r>
          </a:p>
          <a:p>
            <a:r>
              <a:rPr lang="en-IN"/>
              <a:t> 34  DAYS_LAST_DUE                997149 non-null   float64</a:t>
            </a:r>
          </a:p>
          <a:p>
            <a:r>
              <a:rPr lang="en-IN"/>
              <a:t> 35  DAYS_TERMINATION             997149 non-null   float64</a:t>
            </a:r>
          </a:p>
          <a:p>
            <a:r>
              <a:rPr lang="en-IN"/>
              <a:t> 36  NFLAG_INSURED_ON_APPROVAL    997149 non-null   float64</a:t>
            </a:r>
          </a:p>
          <a:p>
            <a:r>
              <a:rPr lang="en-IN"/>
              <a:t>dtypes: float64(15), int64(6), object(16)</a:t>
            </a:r>
          </a:p>
          <a:p>
            <a:r>
              <a:rPr lang="en-IN"/>
              <a:t>memory usage: 471.5+ MB</a:t>
            </a:r>
          </a:p>
        </p:txBody>
      </p:sp>
    </p:spTree>
    <p:extLst>
      <p:ext uri="{BB962C8B-B14F-4D97-AF65-F5344CB8AC3E}">
        <p14:creationId xmlns:p14="http://schemas.microsoft.com/office/powerpoint/2010/main" val="1268453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702B74-8CB1-C429-AB85-7A631849E10C}"/>
              </a:ext>
            </a:extLst>
          </p:cNvPr>
          <p:cNvSpPr>
            <a:spLocks noGrp="1"/>
          </p:cNvSpPr>
          <p:nvPr>
            <p:ph type="title"/>
          </p:nvPr>
        </p:nvSpPr>
        <p:spPr>
          <a:xfrm>
            <a:off x="646111" y="117438"/>
            <a:ext cx="9404723" cy="1400530"/>
          </a:xfrm>
        </p:spPr>
        <p:txBody>
          <a:bodyPr>
            <a:normAutofit fontScale="90000"/>
          </a:bodyPr>
          <a:lstStyle/>
          <a:p>
            <a:r>
              <a:rPr lang="en-IN" sz="3600" b="0" i="0">
                <a:solidFill>
                  <a:srgbClr val="000000"/>
                </a:solidFill>
                <a:effectLst/>
                <a:latin typeface="Georgia" panose="02040502050405020303" pitchFamily="18" charset="0"/>
              </a:rPr>
              <a:t>4. Data Cleaning &amp; Manipulation :</a:t>
            </a:r>
            <a:br>
              <a:rPr lang="en-IN" sz="3600" b="0" i="0">
                <a:solidFill>
                  <a:srgbClr val="000000"/>
                </a:solidFill>
                <a:effectLst/>
                <a:latin typeface="Inter"/>
              </a:rPr>
            </a:br>
            <a:r>
              <a:rPr lang="en-IN" sz="3200" b="0" i="0">
                <a:solidFill>
                  <a:srgbClr val="000000"/>
                </a:solidFill>
                <a:effectLst/>
                <a:latin typeface="Georgia" panose="02040502050405020303" pitchFamily="18" charset="0"/>
              </a:rPr>
              <a:t>4.1 Null Value Calculation :</a:t>
            </a:r>
            <a:br>
              <a:rPr lang="en-IN" sz="3600" b="0" i="0">
                <a:solidFill>
                  <a:srgbClr val="000000"/>
                </a:solidFill>
                <a:effectLst/>
                <a:latin typeface="Georgia" panose="02040502050405020303" pitchFamily="18" charset="0"/>
              </a:rPr>
            </a:br>
            <a:r>
              <a:rPr lang="en-IN" sz="1800" b="0" i="0">
                <a:solidFill>
                  <a:srgbClr val="000000"/>
                </a:solidFill>
                <a:effectLst/>
                <a:latin typeface="Georgia" panose="02040502050405020303" pitchFamily="18" charset="0"/>
              </a:rPr>
              <a:t>4.1.1 applicationDF Missing values</a:t>
            </a:r>
            <a:br>
              <a:rPr lang="en-IN" sz="1600" b="0" i="0">
                <a:solidFill>
                  <a:srgbClr val="000000"/>
                </a:solidFill>
                <a:effectLst/>
                <a:latin typeface="Inter"/>
              </a:rPr>
            </a:br>
            <a:br>
              <a:rPr lang="en-IN" sz="4000" b="0" i="0">
                <a:solidFill>
                  <a:srgbClr val="000000"/>
                </a:solidFill>
                <a:effectLst/>
                <a:latin typeface="Georgia" panose="02040502050405020303" pitchFamily="18" charset="0"/>
              </a:rPr>
            </a:br>
            <a:br>
              <a:rPr lang="en-IN" b="0" i="0">
                <a:solidFill>
                  <a:srgbClr val="000000"/>
                </a:solidFill>
                <a:effectLst/>
                <a:latin typeface="Inter"/>
              </a:rPr>
            </a:br>
            <a:endParaRPr lang="en-IN"/>
          </a:p>
        </p:txBody>
      </p:sp>
      <p:pic>
        <p:nvPicPr>
          <p:cNvPr id="9" name="Content Placeholder 8">
            <a:extLst>
              <a:ext uri="{FF2B5EF4-FFF2-40B4-BE49-F238E27FC236}">
                <a16:creationId xmlns:a16="http://schemas.microsoft.com/office/drawing/2014/main" id="{C04CA157-67BD-6673-4BE6-3814E1FBB179}"/>
              </a:ext>
            </a:extLst>
          </p:cNvPr>
          <p:cNvPicPr>
            <a:picLocks noGrp="1" noChangeAspect="1"/>
          </p:cNvPicPr>
          <p:nvPr>
            <p:ph idx="1"/>
          </p:nvPr>
        </p:nvPicPr>
        <p:blipFill>
          <a:blip r:embed="rId2">
            <a:duotone>
              <a:prstClr val="black"/>
              <a:schemeClr val="accent6">
                <a:tint val="45000"/>
                <a:satMod val="400000"/>
              </a:schemeClr>
            </a:duotone>
          </a:blip>
          <a:stretch>
            <a:fillRect/>
          </a:stretch>
        </p:blipFill>
        <p:spPr>
          <a:xfrm>
            <a:off x="1482726" y="2160588"/>
            <a:ext cx="6986586" cy="3881437"/>
          </a:xfrm>
          <a:ln>
            <a:solidFill>
              <a:schemeClr val="accent3">
                <a:lumMod val="50000"/>
              </a:schemeClr>
            </a:solidFill>
          </a:ln>
        </p:spPr>
      </p:pic>
    </p:spTree>
    <p:extLst>
      <p:ext uri="{BB962C8B-B14F-4D97-AF65-F5344CB8AC3E}">
        <p14:creationId xmlns:p14="http://schemas.microsoft.com/office/powerpoint/2010/main" val="290884768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3709</TotalTime>
  <Words>2715</Words>
  <Application>Microsoft Office PowerPoint</Application>
  <PresentationFormat>Widescreen</PresentationFormat>
  <Paragraphs>262</Paragraphs>
  <Slides>52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52</vt:i4>
      </vt:variant>
    </vt:vector>
  </HeadingPairs>
  <TitlesOfParts>
    <vt:vector size="62" baseType="lpstr">
      <vt:lpstr>Algerian</vt:lpstr>
      <vt:lpstr>Aparajita</vt:lpstr>
      <vt:lpstr>Arial</vt:lpstr>
      <vt:lpstr>Calibri</vt:lpstr>
      <vt:lpstr>Calibri Light</vt:lpstr>
      <vt:lpstr>Georgia</vt:lpstr>
      <vt:lpstr>Inter</vt:lpstr>
      <vt:lpstr>Trebuchet MS</vt:lpstr>
      <vt:lpstr>Wingdings 3</vt:lpstr>
      <vt:lpstr>Facet</vt:lpstr>
      <vt:lpstr>EDA : Bank Loan Default Risk  Analysis </vt:lpstr>
      <vt:lpstr>Table of Contents: </vt:lpstr>
      <vt:lpstr>1.Introduction:</vt:lpstr>
      <vt:lpstr>Business Understanding and Objective:</vt:lpstr>
      <vt:lpstr>2. Getting Jupyter Ready: </vt:lpstr>
      <vt:lpstr>3. Reading &amp; Understanding the data: </vt:lpstr>
      <vt:lpstr>Database column types (applicationDF):</vt:lpstr>
      <vt:lpstr>Database column types (previousDF):</vt:lpstr>
      <vt:lpstr>4. Data Cleaning &amp; Manipulation : 4.1 Null Value Calculation : 4.1.1 applicationDF Missing values   </vt:lpstr>
      <vt:lpstr>Insight: Based on the above Matrix, it is evidednt that the dataset has many missing values. Let's check for each column what is the % of missing values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SOUMYAJIT BEHERA</dc:creator>
  <cp:lastModifiedBy>saitejareddyvanteru80523@gmail.com</cp:lastModifiedBy>
  <cp:revision>23</cp:revision>
  <dcterms:created xsi:type="dcterms:W3CDTF">2023-01-06T04:36:25Z</dcterms:created>
  <dcterms:modified xsi:type="dcterms:W3CDTF">2024-02-19T16:25:12Z</dcterms:modified>
</cp:coreProperties>
</file>